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2"/>
  </p:notesMasterIdLst>
  <p:sldIdLst>
    <p:sldId id="256" r:id="rId3"/>
    <p:sldId id="448" r:id="rId4"/>
    <p:sldId id="809" r:id="rId5"/>
    <p:sldId id="588" r:id="rId6"/>
    <p:sldId id="557" r:id="rId7"/>
    <p:sldId id="724" r:id="rId8"/>
    <p:sldId id="725" r:id="rId9"/>
    <p:sldId id="558" r:id="rId10"/>
    <p:sldId id="712" r:id="rId11"/>
    <p:sldId id="728" r:id="rId12"/>
    <p:sldId id="729" r:id="rId13"/>
    <p:sldId id="741" r:id="rId14"/>
    <p:sldId id="744" r:id="rId15"/>
    <p:sldId id="756" r:id="rId16"/>
    <p:sldId id="757" r:id="rId17"/>
    <p:sldId id="758" r:id="rId18"/>
    <p:sldId id="774" r:id="rId19"/>
    <p:sldId id="775" r:id="rId20"/>
    <p:sldId id="779" r:id="rId21"/>
    <p:sldId id="780" r:id="rId22"/>
    <p:sldId id="765" r:id="rId23"/>
    <p:sldId id="766" r:id="rId24"/>
    <p:sldId id="767" r:id="rId25"/>
    <p:sldId id="768" r:id="rId26"/>
    <p:sldId id="785" r:id="rId27"/>
    <p:sldId id="787" r:id="rId28"/>
    <p:sldId id="798" r:id="rId29"/>
    <p:sldId id="800" r:id="rId30"/>
    <p:sldId id="801" r:id="rId31"/>
    <p:sldId id="500" r:id="rId32"/>
    <p:sldId id="715" r:id="rId33"/>
    <p:sldId id="508" r:id="rId34"/>
    <p:sldId id="511" r:id="rId35"/>
    <p:sldId id="714" r:id="rId36"/>
    <p:sldId id="512" r:id="rId37"/>
    <p:sldId id="672" r:id="rId38"/>
    <p:sldId id="691" r:id="rId39"/>
    <p:sldId id="812" r:id="rId40"/>
    <p:sldId id="813" r:id="rId41"/>
    <p:sldId id="720" r:id="rId42"/>
    <p:sldId id="502" r:id="rId43"/>
    <p:sldId id="503" r:id="rId44"/>
    <p:sldId id="519" r:id="rId45"/>
    <p:sldId id="526" r:id="rId46"/>
    <p:sldId id="522" r:id="rId47"/>
    <p:sldId id="528" r:id="rId48"/>
    <p:sldId id="529" r:id="rId49"/>
    <p:sldId id="722" r:id="rId50"/>
    <p:sldId id="717" r:id="rId51"/>
    <p:sldId id="718" r:id="rId52"/>
    <p:sldId id="709" r:id="rId53"/>
    <p:sldId id="710" r:id="rId54"/>
    <p:sldId id="535" r:id="rId55"/>
    <p:sldId id="807" r:id="rId56"/>
    <p:sldId id="536" r:id="rId57"/>
    <p:sldId id="811" r:id="rId58"/>
    <p:sldId id="808" r:id="rId59"/>
    <p:sldId id="814" r:id="rId60"/>
    <p:sldId id="425" r:id="rId6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1858"/>
    <a:srgbClr val="FF3300"/>
    <a:srgbClr val="FF9900"/>
    <a:srgbClr val="00FF00"/>
    <a:srgbClr val="0099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6" autoAdjust="0"/>
    <p:restoredTop sz="92620" autoAdjust="0"/>
  </p:normalViewPr>
  <p:slideViewPr>
    <p:cSldViewPr>
      <p:cViewPr>
        <p:scale>
          <a:sx n="66" d="100"/>
          <a:sy n="66" d="100"/>
        </p:scale>
        <p:origin x="-118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9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40F2F-F521-4DE2-B7B8-93BA7240FB32}" type="datetimeFigureOut">
              <a:rPr lang="zh-CN" altLang="en-US" smtClean="0"/>
              <a:t>2021-11-25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65300-002A-4FFF-9775-12EC36AC28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4732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65300-002A-4FFF-9775-12EC36AC288B}" type="slidenum">
              <a:rPr lang="zh-CN" altLang="en-US" smtClean="0"/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8676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65300-002A-4FFF-9775-12EC36AC288B}" type="slidenum">
              <a:rPr lang="zh-CN" altLang="en-US" smtClean="0"/>
              <a:t>39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0958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3694-C045-4D66-876D-284B4AC18A4E}" type="datetimeFigureOut">
              <a:rPr lang="zh-CN" altLang="en-US" smtClean="0"/>
              <a:t>2021-11-25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43E2-C724-473C-80BB-DE21CCA9F5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07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3694-C045-4D66-876D-284B4AC18A4E}" type="datetimeFigureOut">
              <a:rPr lang="zh-CN" altLang="en-US" smtClean="0"/>
              <a:t>2021-11-25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43E2-C724-473C-80BB-DE21CCA9F5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471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3694-C045-4D66-876D-284B4AC18A4E}" type="datetimeFigureOut">
              <a:rPr lang="zh-CN" altLang="en-US" smtClean="0"/>
              <a:t>2021-11-25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43E2-C724-473C-80BB-DE21CCA9F5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616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标题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1463626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708574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4540348" y="3526303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日期占位符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B31C-7330-46DE-A3B8-303E5054B01D}" type="datetimeFigureOut">
              <a:rPr lang="zh-CN" altLang="en-US" smtClean="0">
                <a:solidFill>
                  <a:srgbClr val="FEFAC9"/>
                </a:solidFill>
              </a:rPr>
              <a:pPr/>
              <a:t>2021-11-25</a:t>
            </a:fld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FE8832-6AE0-43F2-9D2C-0E560F4EEA1B}" type="slidenum">
              <a:rPr lang="zh-CN" altLang="en-US" smtClean="0">
                <a:solidFill>
                  <a:srgbClr val="FEFAC9"/>
                </a:solidFill>
              </a:rPr>
              <a:pPr/>
              <a:t>‹#›</a:t>
            </a:fld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577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DAB31C-7330-46DE-A3B8-303E5054B01D}" type="datetimeFigureOut">
              <a:rPr lang="zh-CN" altLang="en-US" smtClean="0">
                <a:solidFill>
                  <a:srgbClr val="FEFAC9"/>
                </a:solidFill>
              </a:rPr>
              <a:pPr/>
              <a:t>2021-11-25</a:t>
            </a:fld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3FE8832-6AE0-43F2-9D2C-0E560F4EEA1B}" type="slidenum">
              <a:rPr lang="zh-CN" altLang="en-US" smtClean="0">
                <a:solidFill>
                  <a:srgbClr val="FEFAC9"/>
                </a:solidFill>
              </a:rPr>
              <a:pPr/>
              <a:t>‹#›</a:t>
            </a:fld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16" name="页脚占位符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87133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B31C-7330-46DE-A3B8-303E5054B01D}" type="datetimeFigureOut">
              <a:rPr lang="zh-CN" altLang="en-US" smtClean="0">
                <a:solidFill>
                  <a:srgbClr val="FEFAC9"/>
                </a:solidFill>
              </a:rPr>
              <a:pPr/>
              <a:t>2021-11-25</a:t>
            </a:fld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8832-6AE0-43F2-9D2C-0E560F4EEA1B}" type="slidenum">
              <a:rPr lang="zh-CN" altLang="en-US" smtClean="0">
                <a:solidFill>
                  <a:srgbClr val="FEFAC9"/>
                </a:solidFill>
              </a:rPr>
              <a:pPr/>
              <a:t>‹#›</a:t>
            </a:fld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620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B31C-7330-46DE-A3B8-303E5054B01D}" type="datetimeFigureOut">
              <a:rPr lang="zh-CN" altLang="en-US" smtClean="0">
                <a:solidFill>
                  <a:srgbClr val="FEFAC9"/>
                </a:solidFill>
              </a:rPr>
              <a:pPr/>
              <a:t>2021-11-25</a:t>
            </a:fld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8832-6AE0-43F2-9D2C-0E560F4EEA1B}" type="slidenum">
              <a:rPr lang="zh-CN" altLang="en-US" smtClean="0">
                <a:solidFill>
                  <a:srgbClr val="FEFAC9"/>
                </a:solidFill>
              </a:rPr>
              <a:pPr/>
              <a:t>‹#›</a:t>
            </a:fld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3999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8832-6AE0-43F2-9D2C-0E560F4EEA1B}" type="slidenum">
              <a:rPr lang="zh-CN" altLang="en-US" smtClean="0">
                <a:solidFill>
                  <a:srgbClr val="FEFAC9"/>
                </a:solidFill>
              </a:rPr>
              <a:pPr/>
              <a:t>‹#›</a:t>
            </a:fld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B31C-7330-46DE-A3B8-303E5054B01D}" type="datetimeFigureOut">
              <a:rPr lang="zh-CN" altLang="en-US" smtClean="0">
                <a:solidFill>
                  <a:srgbClr val="FEFAC9"/>
                </a:solidFill>
              </a:rPr>
              <a:pPr/>
              <a:t>2021-11-25</a:t>
            </a:fld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2" name="内容占位符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34" name="内容占位符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06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B31C-7330-46DE-A3B8-303E5054B01D}" type="datetimeFigureOut">
              <a:rPr lang="zh-CN" altLang="en-US" smtClean="0">
                <a:solidFill>
                  <a:srgbClr val="FEFAC9"/>
                </a:solidFill>
              </a:rPr>
              <a:pPr/>
              <a:t>2021-11-25</a:t>
            </a:fld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8832-6AE0-43F2-9D2C-0E560F4EEA1B}" type="slidenum">
              <a:rPr lang="zh-CN" altLang="en-US" smtClean="0">
                <a:solidFill>
                  <a:srgbClr val="FEFAC9"/>
                </a:solidFill>
              </a:rPr>
              <a:pPr/>
              <a:t>‹#›</a:t>
            </a:fld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506163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B31C-7330-46DE-A3B8-303E5054B01D}" type="datetimeFigureOut">
              <a:rPr lang="zh-CN" altLang="en-US" smtClean="0">
                <a:solidFill>
                  <a:srgbClr val="FEFAC9"/>
                </a:solidFill>
              </a:rPr>
              <a:pPr/>
              <a:t>2021-11-25</a:t>
            </a:fld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8832-6AE0-43F2-9D2C-0E560F4EEA1B}" type="slidenum">
              <a:rPr lang="zh-CN" altLang="en-US" smtClean="0">
                <a:solidFill>
                  <a:srgbClr val="FEFAC9"/>
                </a:solidFill>
              </a:rPr>
              <a:pPr/>
              <a:t>‹#›</a:t>
            </a:fld>
            <a:endParaRPr lang="zh-CN" alt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680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内容占位符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1" name="标题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DAB31C-7330-46DE-A3B8-303E5054B01D}" type="datetimeFigureOut">
              <a:rPr lang="zh-CN" altLang="en-US" smtClean="0">
                <a:solidFill>
                  <a:srgbClr val="FEFAC9"/>
                </a:solidFill>
              </a:rPr>
              <a:pPr/>
              <a:t>2021-11-25</a:t>
            </a:fld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3FE8832-6AE0-43F2-9D2C-0E560F4EEA1B}" type="slidenum">
              <a:rPr lang="zh-CN" altLang="en-US" smtClean="0">
                <a:solidFill>
                  <a:srgbClr val="FEFAC9"/>
                </a:solidFill>
              </a:rPr>
              <a:pPr/>
              <a:t>‹#›</a:t>
            </a:fld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CN" alt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3694-C045-4D66-876D-284B4AC18A4E}" type="datetimeFigureOut">
              <a:rPr lang="zh-CN" altLang="en-US" smtClean="0"/>
              <a:t>2021-11-25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43E2-C724-473C-80BB-DE21CCA9F5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5040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B31C-7330-46DE-A3B8-303E5054B01D}" type="datetimeFigureOut">
              <a:rPr lang="zh-CN" altLang="en-US" smtClean="0">
                <a:solidFill>
                  <a:srgbClr val="FEFAC9"/>
                </a:solidFill>
              </a:rPr>
              <a:pPr/>
              <a:t>2021-11-25</a:t>
            </a:fld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FE8832-6AE0-43F2-9D2C-0E560F4EEA1B}" type="slidenum">
              <a:rPr lang="zh-CN" altLang="en-US" smtClean="0">
                <a:solidFill>
                  <a:srgbClr val="FEFAC9"/>
                </a:solidFill>
              </a:rPr>
              <a:pPr/>
              <a:t>‹#›</a:t>
            </a:fld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9110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B31C-7330-46DE-A3B8-303E5054B01D}" type="datetimeFigureOut">
              <a:rPr lang="zh-CN" altLang="en-US" smtClean="0">
                <a:solidFill>
                  <a:srgbClr val="FEFAC9"/>
                </a:solidFill>
              </a:rPr>
              <a:pPr/>
              <a:t>2021-11-25</a:t>
            </a:fld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8832-6AE0-43F2-9D2C-0E560F4EEA1B}" type="slidenum">
              <a:rPr lang="zh-CN" altLang="en-US" smtClean="0">
                <a:solidFill>
                  <a:srgbClr val="FEFAC9"/>
                </a:solidFill>
              </a:rPr>
              <a:pPr/>
              <a:t>‹#›</a:t>
            </a:fld>
            <a:endParaRPr lang="zh-CN" alt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857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B31C-7330-46DE-A3B8-303E5054B01D}" type="datetimeFigureOut">
              <a:rPr lang="zh-CN" altLang="en-US" smtClean="0">
                <a:solidFill>
                  <a:srgbClr val="FEFAC9"/>
                </a:solidFill>
              </a:rPr>
              <a:pPr/>
              <a:t>2021-11-25</a:t>
            </a:fld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8832-6AE0-43F2-9D2C-0E560F4EEA1B}" type="slidenum">
              <a:rPr lang="zh-CN" altLang="en-US" smtClean="0">
                <a:solidFill>
                  <a:srgbClr val="FEFAC9"/>
                </a:solidFill>
              </a:rPr>
              <a:pPr/>
              <a:t>‹#›</a:t>
            </a:fld>
            <a:endParaRPr lang="zh-CN" alt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01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3694-C045-4D66-876D-284B4AC18A4E}" type="datetimeFigureOut">
              <a:rPr lang="zh-CN" altLang="en-US" smtClean="0"/>
              <a:t>2021-11-25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43E2-C724-473C-80BB-DE21CCA9F5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960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3694-C045-4D66-876D-284B4AC18A4E}" type="datetimeFigureOut">
              <a:rPr lang="zh-CN" altLang="en-US" smtClean="0"/>
              <a:t>2021-11-25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43E2-C724-473C-80BB-DE21CCA9F5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17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3694-C045-4D66-876D-284B4AC18A4E}" type="datetimeFigureOut">
              <a:rPr lang="zh-CN" altLang="en-US" smtClean="0"/>
              <a:t>2021-11-25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43E2-C724-473C-80BB-DE21CCA9F5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251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3694-C045-4D66-876D-284B4AC18A4E}" type="datetimeFigureOut">
              <a:rPr lang="zh-CN" altLang="en-US" smtClean="0"/>
              <a:t>2021-11-25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43E2-C724-473C-80BB-DE21CCA9F5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1759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3694-C045-4D66-876D-284B4AC18A4E}" type="datetimeFigureOut">
              <a:rPr lang="zh-CN" altLang="en-US" smtClean="0"/>
              <a:t>2021-11-25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43E2-C724-473C-80BB-DE21CCA9F5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85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3694-C045-4D66-876D-284B4AC18A4E}" type="datetimeFigureOut">
              <a:rPr lang="zh-CN" altLang="en-US" smtClean="0"/>
              <a:t>2021-11-25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43E2-C724-473C-80BB-DE21CCA9F5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789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3694-C045-4D66-876D-284B4AC18A4E}" type="datetimeFigureOut">
              <a:rPr lang="zh-CN" altLang="en-US" smtClean="0"/>
              <a:t>2021-11-25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43E2-C724-473C-80BB-DE21CCA9F5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31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3694-C045-4D66-876D-284B4AC18A4E}" type="datetimeFigureOut">
              <a:rPr lang="zh-CN" altLang="en-US" smtClean="0"/>
              <a:t>2021-11-25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243E2-C724-473C-80BB-DE21CCA9F5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245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DAB31C-7330-46DE-A3B8-303E5054B01D}" type="datetimeFigureOut">
              <a:rPr lang="zh-CN" altLang="en-US" smtClean="0">
                <a:solidFill>
                  <a:srgbClr val="FEFAC9"/>
                </a:solidFill>
              </a:rPr>
              <a:pPr/>
              <a:t>2021-11-25</a:t>
            </a:fld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3FE8832-6AE0-43F2-9D2C-0E560F4EEA1B}" type="slidenum">
              <a:rPr lang="zh-CN" altLang="en-US" smtClean="0">
                <a:solidFill>
                  <a:srgbClr val="FEFAC9"/>
                </a:solidFill>
              </a:rPr>
              <a:pPr/>
              <a:t>‹#›</a:t>
            </a:fld>
            <a:endParaRPr lang="zh-CN" altLang="en-US">
              <a:solidFill>
                <a:srgbClr val="FEFAC9"/>
              </a:solidFill>
            </a:endParaRPr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21348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7504" y="3356992"/>
            <a:ext cx="8712968" cy="324036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CN" altLang="en-US" sz="6000" b="1" dirty="0" smtClean="0">
                <a:solidFill>
                  <a:srgbClr val="002060"/>
                </a:solidFill>
              </a:rPr>
              <a:t>主讲人：</a:t>
            </a:r>
            <a:r>
              <a:rPr lang="en-US" altLang="zh-CN" sz="6000" b="1" dirty="0" smtClean="0">
                <a:solidFill>
                  <a:srgbClr val="002060"/>
                </a:solidFill>
              </a:rPr>
              <a:t> </a:t>
            </a:r>
            <a:r>
              <a:rPr lang="zh-CN" altLang="en-US" sz="6000" b="1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何敬奎</a:t>
            </a:r>
            <a:r>
              <a:rPr lang="zh-CN" altLang="en-US" sz="4800" b="1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</a:t>
            </a:r>
            <a:r>
              <a:rPr lang="zh-CN" altLang="en-US" sz="4800" b="1" dirty="0" smtClean="0">
                <a:solidFill>
                  <a:srgbClr val="00206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               </a:t>
            </a:r>
            <a:endParaRPr lang="en-US" altLang="zh-CN" sz="4800" b="1" dirty="0" smtClean="0">
              <a:solidFill>
                <a:srgbClr val="002060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r>
              <a:rPr lang="zh-CN" altLang="en-US" sz="4800" b="1" dirty="0" smtClean="0">
                <a:solidFill>
                  <a:srgbClr val="002060"/>
                </a:solidFill>
              </a:rPr>
              <a:t>  </a:t>
            </a:r>
            <a:r>
              <a:rPr lang="zh-CN" altLang="en-US" b="1" dirty="0" smtClean="0">
                <a:solidFill>
                  <a:srgbClr val="002060"/>
                </a:solidFill>
              </a:rPr>
              <a:t>互联网数据中心主任</a:t>
            </a:r>
            <a:endParaRPr lang="en-US" altLang="zh-CN" b="1" dirty="0" smtClean="0">
              <a:solidFill>
                <a:srgbClr val="002060"/>
              </a:solidFill>
            </a:endParaRPr>
          </a:p>
          <a:p>
            <a:r>
              <a:rPr lang="zh-CN" altLang="en-US" b="1" dirty="0" smtClean="0">
                <a:solidFill>
                  <a:srgbClr val="002060"/>
                </a:solidFill>
              </a:rPr>
              <a:t>工程技术应用研究员</a:t>
            </a:r>
            <a:endParaRPr lang="en-US" altLang="zh-CN" b="1" dirty="0" smtClean="0">
              <a:solidFill>
                <a:srgbClr val="002060"/>
              </a:solidFill>
            </a:endParaRPr>
          </a:p>
          <a:p>
            <a:endParaRPr lang="en-US" altLang="zh-CN" b="1" dirty="0" smtClean="0">
              <a:solidFill>
                <a:srgbClr val="002060"/>
              </a:solidFill>
            </a:endParaRP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2021</a:t>
            </a:r>
            <a:r>
              <a:rPr lang="zh-CN" altLang="en-US" b="1" dirty="0" smtClean="0">
                <a:solidFill>
                  <a:srgbClr val="002060"/>
                </a:solidFill>
              </a:rPr>
              <a:t>年</a:t>
            </a:r>
            <a:r>
              <a:rPr lang="en-US" altLang="zh-CN" b="1" dirty="0" smtClean="0">
                <a:solidFill>
                  <a:srgbClr val="002060"/>
                </a:solidFill>
              </a:rPr>
              <a:t>11</a:t>
            </a:r>
            <a:r>
              <a:rPr lang="zh-CN" altLang="en-US" b="1" dirty="0" smtClean="0">
                <a:solidFill>
                  <a:srgbClr val="002060"/>
                </a:solidFill>
              </a:rPr>
              <a:t>月</a:t>
            </a:r>
            <a:r>
              <a:rPr lang="en-US" altLang="zh-CN" b="1" dirty="0" smtClean="0">
                <a:solidFill>
                  <a:srgbClr val="002060"/>
                </a:solidFill>
              </a:rPr>
              <a:t>25</a:t>
            </a:r>
            <a:r>
              <a:rPr lang="zh-CN" altLang="en-US" b="1" dirty="0" smtClean="0">
                <a:solidFill>
                  <a:srgbClr val="002060"/>
                </a:solidFill>
              </a:rPr>
              <a:t>日</a:t>
            </a:r>
            <a:endParaRPr lang="en-US" altLang="zh-CN" b="1" dirty="0" smtClean="0">
              <a:solidFill>
                <a:srgbClr val="002060"/>
              </a:solidFill>
            </a:endParaRPr>
          </a:p>
          <a:p>
            <a:pPr algn="l"/>
            <a:endParaRPr lang="zh-CN" altLang="en-US" b="1" dirty="0"/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850685" y="4077072"/>
            <a:ext cx="676875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850685" y="5589240"/>
            <a:ext cx="676875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850685" y="6453336"/>
            <a:ext cx="676875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标题 1"/>
          <p:cNvSpPr txBox="1">
            <a:spLocks/>
          </p:cNvSpPr>
          <p:nvPr/>
        </p:nvSpPr>
        <p:spPr>
          <a:xfrm>
            <a:off x="457200" y="846138"/>
            <a:ext cx="8229600" cy="1790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6600" b="1" dirty="0" smtClean="0">
                <a:solidFill>
                  <a:srgbClr val="0000FF"/>
                </a:solidFill>
              </a:rPr>
              <a:t>盐业与大数据探讨</a:t>
            </a:r>
            <a:endParaRPr lang="zh-CN" altLang="en-US" sz="6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45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12568"/>
          </a:xfrm>
        </p:spPr>
        <p:txBody>
          <a:bodyPr>
            <a:normAutofit/>
          </a:bodyPr>
          <a:lstStyle/>
          <a:p>
            <a:r>
              <a:rPr lang="en-US" altLang="zh-CN" sz="4800" b="1" dirty="0" smtClean="0">
                <a:solidFill>
                  <a:srgbClr val="0000FF"/>
                </a:solidFill>
              </a:rPr>
              <a:t>1.5.1</a:t>
            </a:r>
            <a:r>
              <a:rPr lang="zh-CN" altLang="zh-CN" sz="4800" b="1" dirty="0" smtClean="0">
                <a:solidFill>
                  <a:srgbClr val="0000FF"/>
                </a:solidFill>
              </a:rPr>
              <a:t>密度聚类分析</a:t>
            </a:r>
            <a:endParaRPr lang="en-US" altLang="zh-CN" sz="4800" b="1" dirty="0" smtClean="0">
              <a:solidFill>
                <a:srgbClr val="0000FF"/>
              </a:solidFill>
            </a:endParaRPr>
          </a:p>
          <a:p>
            <a:r>
              <a:rPr lang="en-US" altLang="zh-CN" sz="4800" b="1" dirty="0" smtClean="0">
                <a:solidFill>
                  <a:srgbClr val="0000FF"/>
                </a:solidFill>
              </a:rPr>
              <a:t>1.5. 2</a:t>
            </a:r>
            <a:r>
              <a:rPr lang="zh-CN" altLang="zh-CN" sz="4800" b="1" dirty="0" smtClean="0">
                <a:solidFill>
                  <a:srgbClr val="0000FF"/>
                </a:solidFill>
              </a:rPr>
              <a:t>序列模式分析</a:t>
            </a:r>
            <a:endParaRPr lang="en-US" altLang="zh-CN" sz="4800" b="1" dirty="0" smtClean="0">
              <a:solidFill>
                <a:srgbClr val="0000FF"/>
              </a:solidFill>
            </a:endParaRPr>
          </a:p>
          <a:p>
            <a:r>
              <a:rPr lang="en-US" altLang="zh-CN" sz="4800" b="1" dirty="0" smtClean="0">
                <a:solidFill>
                  <a:srgbClr val="0000FF"/>
                </a:solidFill>
              </a:rPr>
              <a:t>1.5. 3</a:t>
            </a:r>
            <a:r>
              <a:rPr lang="zh-CN" altLang="zh-CN" sz="4800" b="1" dirty="0" smtClean="0">
                <a:solidFill>
                  <a:srgbClr val="0000FF"/>
                </a:solidFill>
              </a:rPr>
              <a:t>快速聚类分析</a:t>
            </a:r>
            <a:endParaRPr lang="en-US" altLang="zh-CN" sz="4800" b="1" dirty="0" smtClean="0">
              <a:solidFill>
                <a:srgbClr val="0000FF"/>
              </a:solidFill>
            </a:endParaRPr>
          </a:p>
          <a:p>
            <a:r>
              <a:rPr lang="en-US" altLang="zh-CN" sz="4800" b="1" dirty="0" smtClean="0">
                <a:solidFill>
                  <a:srgbClr val="0000FF"/>
                </a:solidFill>
              </a:rPr>
              <a:t>1.5. 4</a:t>
            </a:r>
            <a:r>
              <a:rPr lang="zh-CN" altLang="zh-CN" sz="4800" b="1" dirty="0" smtClean="0">
                <a:solidFill>
                  <a:srgbClr val="0000FF"/>
                </a:solidFill>
              </a:rPr>
              <a:t>层次聚类分析</a:t>
            </a:r>
            <a:endParaRPr lang="en-US" altLang="zh-CN" sz="4800" b="1" dirty="0" smtClean="0">
              <a:solidFill>
                <a:srgbClr val="0000FF"/>
              </a:solidFill>
            </a:endParaRPr>
          </a:p>
          <a:p>
            <a:r>
              <a:rPr lang="en-US" altLang="zh-CN" sz="4800" b="1" dirty="0" smtClean="0">
                <a:solidFill>
                  <a:srgbClr val="0000FF"/>
                </a:solidFill>
              </a:rPr>
              <a:t>1.5. 5</a:t>
            </a:r>
            <a:r>
              <a:rPr lang="zh-CN" altLang="zh-CN" sz="4800" b="1" dirty="0" smtClean="0">
                <a:solidFill>
                  <a:srgbClr val="0000FF"/>
                </a:solidFill>
              </a:rPr>
              <a:t>关联</a:t>
            </a:r>
            <a:r>
              <a:rPr lang="zh-CN" altLang="zh-CN" sz="4800" b="1" dirty="0">
                <a:solidFill>
                  <a:srgbClr val="0000FF"/>
                </a:solidFill>
              </a:rPr>
              <a:t>分析与</a:t>
            </a:r>
            <a:r>
              <a:rPr lang="zh-CN" altLang="zh-CN" sz="4800" b="1" dirty="0" smtClean="0">
                <a:solidFill>
                  <a:srgbClr val="0000FF"/>
                </a:solidFill>
              </a:rPr>
              <a:t>聚类分析</a:t>
            </a:r>
            <a:endParaRPr lang="en-US" altLang="zh-CN" sz="4800" b="1" dirty="0" smtClean="0">
              <a:solidFill>
                <a:srgbClr val="0000FF"/>
              </a:solidFill>
            </a:endParaRPr>
          </a:p>
          <a:p>
            <a:r>
              <a:rPr lang="en-US" altLang="zh-CN" sz="4800" b="1" dirty="0" smtClean="0">
                <a:solidFill>
                  <a:srgbClr val="0000FF"/>
                </a:solidFill>
              </a:rPr>
              <a:t>1.5. 6</a:t>
            </a:r>
            <a:r>
              <a:rPr lang="zh-CN" altLang="en-US" sz="4800" b="1" dirty="0" smtClean="0">
                <a:solidFill>
                  <a:srgbClr val="0000FF"/>
                </a:solidFill>
              </a:rPr>
              <a:t>其他</a:t>
            </a:r>
            <a:r>
              <a:rPr lang="zh-CN" altLang="zh-CN" sz="4800" b="1" dirty="0" smtClean="0">
                <a:solidFill>
                  <a:srgbClr val="0000FF"/>
                </a:solidFill>
              </a:rPr>
              <a:t>分析</a:t>
            </a:r>
            <a:r>
              <a:rPr lang="zh-CN" altLang="en-US" sz="4800" b="1" dirty="0" smtClean="0">
                <a:solidFill>
                  <a:srgbClr val="0000FF"/>
                </a:solidFill>
              </a:rPr>
              <a:t>种类</a:t>
            </a:r>
            <a:endParaRPr lang="en-US" altLang="zh-CN" sz="4800" b="1" dirty="0">
              <a:solidFill>
                <a:srgbClr val="0000FF"/>
              </a:solidFill>
            </a:endParaRPr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0000FF"/>
                </a:solidFill>
              </a:rPr>
              <a:t> </a:t>
            </a:r>
            <a:r>
              <a:rPr lang="en-US" altLang="zh-CN" sz="4400" b="1" dirty="0" smtClean="0">
                <a:solidFill>
                  <a:srgbClr val="0000FF"/>
                </a:solidFill>
                <a:latin typeface="+mn-ea"/>
              </a:rPr>
              <a:t>1.5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大数据分析的种类</a:t>
            </a:r>
            <a:endParaRPr lang="en-US" altLang="zh-CN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8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6000" b="1" dirty="0" smtClean="0">
                <a:solidFill>
                  <a:srgbClr val="0000FF"/>
                </a:solidFill>
              </a:rPr>
              <a:t>1.5.1</a:t>
            </a:r>
            <a:r>
              <a:rPr lang="zh-CN" altLang="zh-CN" sz="6000" b="1" dirty="0">
                <a:solidFill>
                  <a:srgbClr val="0000FF"/>
                </a:solidFill>
              </a:rPr>
              <a:t>密度聚类分析</a:t>
            </a:r>
            <a:endParaRPr lang="en-US" altLang="zh-CN" sz="60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781128"/>
          </a:xfrm>
        </p:spPr>
        <p:txBody>
          <a:bodyPr>
            <a:normAutofit/>
          </a:bodyPr>
          <a:lstStyle/>
          <a:p>
            <a:r>
              <a:rPr lang="zh-CN" altLang="en-US" sz="4800" dirty="0" smtClean="0">
                <a:solidFill>
                  <a:srgbClr val="0000FF"/>
                </a:solidFill>
              </a:rPr>
              <a:t>对数据分布形状不规则的数据，按类、按密度进行统计分析。</a:t>
            </a:r>
            <a:endParaRPr lang="en-US" altLang="zh-CN" sz="4800" dirty="0" smtClean="0">
              <a:solidFill>
                <a:srgbClr val="0000FF"/>
              </a:solidFill>
            </a:endParaRPr>
          </a:p>
          <a:p>
            <a:endParaRPr lang="en-US" altLang="zh-CN" sz="48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zh-CN" sz="4800" dirty="0" smtClean="0">
                <a:solidFill>
                  <a:srgbClr val="0000FF"/>
                </a:solidFill>
              </a:rPr>
              <a:t>1</a:t>
            </a:r>
            <a:r>
              <a:rPr lang="zh-CN" altLang="en-US" sz="4800" dirty="0" smtClean="0">
                <a:solidFill>
                  <a:srgbClr val="0000FF"/>
                </a:solidFill>
              </a:rPr>
              <a:t>、数据聚集的密度统计分析</a:t>
            </a:r>
            <a:endParaRPr lang="en-US" altLang="zh-CN" sz="48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zh-CN" sz="4800" dirty="0" smtClean="0">
                <a:solidFill>
                  <a:srgbClr val="0000FF"/>
                </a:solidFill>
              </a:rPr>
              <a:t>2</a:t>
            </a:r>
            <a:r>
              <a:rPr lang="zh-CN" altLang="en-US" sz="4800" dirty="0" smtClean="0">
                <a:solidFill>
                  <a:srgbClr val="0000FF"/>
                </a:solidFill>
              </a:rPr>
              <a:t>、聚集密度</a:t>
            </a:r>
            <a:r>
              <a:rPr lang="zh-CN" altLang="en-US" sz="4800" dirty="0">
                <a:solidFill>
                  <a:srgbClr val="0000FF"/>
                </a:solidFill>
              </a:rPr>
              <a:t>的</a:t>
            </a:r>
            <a:r>
              <a:rPr lang="zh-CN" altLang="en-US" sz="4800" u="sng" dirty="0" smtClean="0">
                <a:solidFill>
                  <a:srgbClr val="FF0000"/>
                </a:solidFill>
              </a:rPr>
              <a:t>外围</a:t>
            </a:r>
            <a:r>
              <a:rPr lang="zh-CN" altLang="en-US" sz="4800" dirty="0" smtClean="0">
                <a:solidFill>
                  <a:srgbClr val="0000FF"/>
                </a:solidFill>
              </a:rPr>
              <a:t>统计分析</a:t>
            </a:r>
            <a:endParaRPr lang="zh-CN" alt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45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CN" sz="6000" b="1" dirty="0" smtClean="0">
                <a:solidFill>
                  <a:srgbClr val="0000FF"/>
                </a:solidFill>
              </a:rPr>
              <a:t>1.5. </a:t>
            </a:r>
            <a:r>
              <a:rPr lang="en-US" altLang="zh-CN" sz="6000" b="1" dirty="0">
                <a:solidFill>
                  <a:srgbClr val="0000FF"/>
                </a:solidFill>
              </a:rPr>
              <a:t>2</a:t>
            </a:r>
            <a:r>
              <a:rPr lang="zh-CN" altLang="zh-CN" sz="6000" b="1" dirty="0">
                <a:solidFill>
                  <a:srgbClr val="0000FF"/>
                </a:solidFill>
              </a:rPr>
              <a:t>序列</a:t>
            </a:r>
            <a:r>
              <a:rPr lang="zh-CN" altLang="zh-CN" sz="6000" b="1" dirty="0" smtClean="0">
                <a:solidFill>
                  <a:srgbClr val="0000FF"/>
                </a:solidFill>
              </a:rPr>
              <a:t>模式分析</a:t>
            </a:r>
            <a:endParaRPr lang="en-US" altLang="zh-CN" sz="60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4006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0000FF"/>
                </a:solidFill>
              </a:rPr>
              <a:t>  </a:t>
            </a:r>
            <a:endParaRPr lang="en-US" altLang="zh-CN" sz="3600" b="1" dirty="0" smtClean="0">
              <a:solidFill>
                <a:srgbClr val="0000FF"/>
              </a:solidFill>
            </a:endParaRPr>
          </a:p>
          <a:p>
            <a:r>
              <a:rPr lang="zh-CN" altLang="en-US" sz="3600" b="1" dirty="0" smtClean="0">
                <a:solidFill>
                  <a:srgbClr val="0000FF"/>
                </a:solidFill>
              </a:rPr>
              <a:t>数据按不同维度分别统计分析</a:t>
            </a:r>
            <a:endParaRPr lang="en-US" altLang="zh-CN" sz="3600" b="1" dirty="0" smtClean="0">
              <a:solidFill>
                <a:srgbClr val="0000FF"/>
              </a:solidFill>
            </a:endParaRPr>
          </a:p>
          <a:p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大</a:t>
            </a:r>
            <a:r>
              <a:rPr lang="zh-CN" altLang="en-US" dirty="0">
                <a:solidFill>
                  <a:srgbClr val="0000FF"/>
                </a:solidFill>
              </a:rPr>
              <a:t>数据可以告诉</a:t>
            </a:r>
            <a:r>
              <a:rPr lang="zh-CN" altLang="en-US" dirty="0" smtClean="0">
                <a:solidFill>
                  <a:srgbClr val="0000FF"/>
                </a:solidFill>
              </a:rPr>
              <a:t>我们 </a:t>
            </a:r>
            <a:r>
              <a:rPr lang="en-US" altLang="zh-CN" dirty="0" smtClean="0">
                <a:solidFill>
                  <a:srgbClr val="0000FF"/>
                </a:solidFill>
              </a:rPr>
              <a:t>=== </a:t>
            </a:r>
            <a:r>
              <a:rPr lang="zh-CN" altLang="en-US" dirty="0" smtClean="0">
                <a:solidFill>
                  <a:srgbClr val="0000FF"/>
                </a:solidFill>
              </a:rPr>
              <a:t>你</a:t>
            </a:r>
            <a:r>
              <a:rPr lang="zh-CN" altLang="en-US" dirty="0">
                <a:solidFill>
                  <a:srgbClr val="0000FF"/>
                </a:solidFill>
              </a:rPr>
              <a:t>的</a:t>
            </a:r>
            <a:r>
              <a:rPr lang="zh-CN" altLang="en-US" dirty="0" smtClean="0">
                <a:solidFill>
                  <a:srgbClr val="0000FF"/>
                </a:solidFill>
              </a:rPr>
              <a:t>一切行为被记录分析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en-US" altLang="zh-CN" dirty="0">
                <a:solidFill>
                  <a:srgbClr val="0000FF"/>
                </a:solidFill>
              </a:rPr>
              <a:t>Web</a:t>
            </a:r>
            <a:r>
              <a:rPr lang="zh-CN" altLang="en-US" dirty="0" smtClean="0">
                <a:solidFill>
                  <a:srgbClr val="0000FF"/>
                </a:solidFill>
              </a:rPr>
              <a:t>访问  网站冒泡</a:t>
            </a:r>
            <a:r>
              <a:rPr lang="zh-CN" altLang="en-US" dirty="0">
                <a:solidFill>
                  <a:srgbClr val="0000FF"/>
                </a:solidFill>
              </a:rPr>
              <a:t>程序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zh-CN" altLang="en-US" dirty="0">
                <a:solidFill>
                  <a:srgbClr val="0000FF"/>
                </a:solidFill>
              </a:rPr>
              <a:t>网站主页与二级页面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zh-CN" altLang="en-US" dirty="0">
                <a:solidFill>
                  <a:srgbClr val="0000FF"/>
                </a:solidFill>
              </a:rPr>
              <a:t>跳过主页访问二级</a:t>
            </a:r>
            <a:r>
              <a:rPr lang="zh-CN" altLang="en-US" dirty="0" smtClean="0">
                <a:solidFill>
                  <a:srgbClr val="0000FF"/>
                </a:solidFill>
              </a:rPr>
              <a:t>页面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>
                <a:solidFill>
                  <a:srgbClr val="0000FF"/>
                </a:solidFill>
              </a:rPr>
              <a:t>Web</a:t>
            </a:r>
            <a:r>
              <a:rPr lang="zh-CN" altLang="en-US" dirty="0">
                <a:solidFill>
                  <a:srgbClr val="0000FF"/>
                </a:solidFill>
              </a:rPr>
              <a:t>网页访问具有序列模式    </a:t>
            </a:r>
            <a:r>
              <a:rPr lang="zh-CN" altLang="en-US" dirty="0" smtClean="0">
                <a:solidFill>
                  <a:srgbClr val="0000FF"/>
                </a:solidFill>
              </a:rPr>
              <a:t>   </a:t>
            </a:r>
            <a:r>
              <a:rPr lang="zh-CN" altLang="en-US" dirty="0">
                <a:solidFill>
                  <a:srgbClr val="0000FF"/>
                </a:solidFill>
              </a:rPr>
              <a:t>先 </a:t>
            </a:r>
            <a:r>
              <a:rPr lang="zh-CN" altLang="en-US" dirty="0" smtClean="0">
                <a:solidFill>
                  <a:srgbClr val="0000FF"/>
                </a:solidFill>
              </a:rPr>
              <a:t>    </a:t>
            </a:r>
            <a:r>
              <a:rPr lang="zh-CN" altLang="en-US" dirty="0">
                <a:solidFill>
                  <a:srgbClr val="0000FF"/>
                </a:solidFill>
              </a:rPr>
              <a:t>后 </a:t>
            </a:r>
          </a:p>
          <a:p>
            <a:endParaRPr lang="en-US" altLang="zh-CN" dirty="0"/>
          </a:p>
          <a:p>
            <a:pPr lvl="0"/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154977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6000" b="1" dirty="0" smtClean="0">
                <a:solidFill>
                  <a:srgbClr val="0000FF"/>
                </a:solidFill>
              </a:rPr>
              <a:t>1.5. </a:t>
            </a:r>
            <a:r>
              <a:rPr lang="en-US" altLang="zh-CN" sz="6000" b="1" dirty="0">
                <a:solidFill>
                  <a:srgbClr val="0000FF"/>
                </a:solidFill>
              </a:rPr>
              <a:t>3</a:t>
            </a:r>
            <a:r>
              <a:rPr lang="zh-CN" altLang="zh-CN" sz="6000" b="1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快速</a:t>
            </a:r>
            <a:r>
              <a:rPr lang="zh-CN" altLang="zh-CN" sz="60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聚类分析</a:t>
            </a:r>
            <a:endParaRPr lang="zh-CN" altLang="en-US" sz="6000" b="1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lvl="0"/>
            <a:r>
              <a:rPr lang="en-US" altLang="zh-CN" b="1" dirty="0">
                <a:solidFill>
                  <a:srgbClr val="0000FF"/>
                </a:solidFill>
              </a:rPr>
              <a:t> </a:t>
            </a:r>
            <a:r>
              <a:rPr lang="zh-CN" altLang="en-US" sz="3200" dirty="0" smtClean="0">
                <a:solidFill>
                  <a:srgbClr val="0000FF"/>
                </a:solidFill>
              </a:rPr>
              <a:t>快速聚类</a:t>
            </a:r>
            <a:r>
              <a:rPr lang="en-US" altLang="zh-CN" sz="3200" dirty="0" smtClean="0">
                <a:solidFill>
                  <a:srgbClr val="0000FF"/>
                </a:solidFill>
              </a:rPr>
              <a:t> </a:t>
            </a: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       对数据分类</a:t>
            </a:r>
            <a:r>
              <a:rPr lang="zh-CN" altLang="en-US" sz="3200" dirty="0">
                <a:solidFill>
                  <a:srgbClr val="0000FF"/>
                </a:solidFill>
              </a:rPr>
              <a:t>项目快速</a:t>
            </a:r>
            <a:r>
              <a:rPr lang="zh-CN" altLang="en-US" sz="3200" dirty="0" smtClean="0">
                <a:solidFill>
                  <a:srgbClr val="0000FF"/>
                </a:solidFill>
              </a:rPr>
              <a:t>分析，投其所好，战争、商业广告模式</a:t>
            </a:r>
            <a:r>
              <a:rPr lang="zh-CN" altLang="en-US" sz="3200" dirty="0">
                <a:solidFill>
                  <a:srgbClr val="0000FF"/>
                </a:solidFill>
              </a:rPr>
              <a:t>。</a:t>
            </a:r>
            <a:endParaRPr lang="en-US" altLang="zh-CN" sz="3200" dirty="0">
              <a:solidFill>
                <a:srgbClr val="0000FF"/>
              </a:solidFill>
            </a:endParaRPr>
          </a:p>
          <a:p>
            <a:r>
              <a:rPr lang="en-US" altLang="zh-CN" sz="3200" dirty="0">
                <a:solidFill>
                  <a:srgbClr val="0000FF"/>
                </a:solidFill>
              </a:rPr>
              <a:t>1</a:t>
            </a:r>
            <a:r>
              <a:rPr lang="zh-CN" altLang="en-US" sz="3200" dirty="0">
                <a:solidFill>
                  <a:srgbClr val="0000FF"/>
                </a:solidFill>
              </a:rPr>
              <a:t>、计算快速、</a:t>
            </a:r>
            <a:r>
              <a:rPr lang="zh-CN" altLang="en-US" sz="3200" dirty="0">
                <a:solidFill>
                  <a:srgbClr val="FF0000"/>
                </a:solidFill>
              </a:rPr>
              <a:t>准确率</a:t>
            </a:r>
            <a:r>
              <a:rPr lang="zh-CN" altLang="en-US" sz="3200" dirty="0" smtClean="0">
                <a:solidFill>
                  <a:srgbClr val="FF0000"/>
                </a:solidFill>
              </a:rPr>
              <a:t>高</a:t>
            </a:r>
            <a:r>
              <a:rPr lang="zh-CN" altLang="en-US" sz="3200" dirty="0" smtClean="0">
                <a:solidFill>
                  <a:srgbClr val="0000FF"/>
                </a:solidFill>
              </a:rPr>
              <a:t>    针对性强、时间性强</a:t>
            </a:r>
            <a:endParaRPr lang="en-US" altLang="zh-CN" sz="3200" dirty="0">
              <a:solidFill>
                <a:srgbClr val="0000FF"/>
              </a:solidFill>
            </a:endParaRPr>
          </a:p>
          <a:p>
            <a:r>
              <a:rPr lang="en-US" altLang="zh-CN" sz="3200" dirty="0">
                <a:solidFill>
                  <a:srgbClr val="0000FF"/>
                </a:solidFill>
              </a:rPr>
              <a:t>2</a:t>
            </a:r>
            <a:r>
              <a:rPr lang="zh-CN" altLang="en-US" sz="3200" dirty="0">
                <a:solidFill>
                  <a:srgbClr val="0000FF"/>
                </a:solidFill>
              </a:rPr>
              <a:t>、分类结果不唯一 </a:t>
            </a:r>
            <a:r>
              <a:rPr lang="zh-CN" altLang="en-US" sz="3200" dirty="0" smtClean="0">
                <a:solidFill>
                  <a:srgbClr val="0000FF"/>
                </a:solidFill>
              </a:rPr>
              <a:t>   </a:t>
            </a:r>
            <a:r>
              <a:rPr lang="en-US" altLang="zh-CN" sz="3200" dirty="0" smtClean="0">
                <a:solidFill>
                  <a:srgbClr val="0000FF"/>
                </a:solidFill>
              </a:rPr>
              <a:t> </a:t>
            </a:r>
            <a:endParaRPr lang="en-US" altLang="zh-CN" sz="3200" dirty="0">
              <a:solidFill>
                <a:srgbClr val="0000FF"/>
              </a:solidFill>
            </a:endParaRPr>
          </a:p>
          <a:p>
            <a:r>
              <a:rPr lang="en-US" altLang="zh-CN" sz="3200" dirty="0">
                <a:solidFill>
                  <a:srgbClr val="0000FF"/>
                </a:solidFill>
              </a:rPr>
              <a:t>3</a:t>
            </a:r>
            <a:r>
              <a:rPr lang="zh-CN" altLang="en-US" sz="3200" dirty="0">
                <a:solidFill>
                  <a:srgbClr val="0000FF"/>
                </a:solidFill>
              </a:rPr>
              <a:t>、快速聚类的结果难以</a:t>
            </a:r>
            <a:r>
              <a:rPr lang="zh-CN" altLang="en-US" sz="3200" dirty="0" smtClean="0">
                <a:solidFill>
                  <a:srgbClr val="0000FF"/>
                </a:solidFill>
              </a:rPr>
              <a:t>解释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298734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797152"/>
          </a:xfrm>
        </p:spPr>
        <p:txBody>
          <a:bodyPr>
            <a:normAutofit/>
          </a:bodyPr>
          <a:lstStyle/>
          <a:p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sz="3200" dirty="0" smtClean="0">
                <a:solidFill>
                  <a:srgbClr val="0000FF"/>
                </a:solidFill>
              </a:rPr>
              <a:t>1</a:t>
            </a:r>
            <a:r>
              <a:rPr lang="zh-CN" altLang="en-US" sz="3200" dirty="0" smtClean="0">
                <a:solidFill>
                  <a:srgbClr val="0000FF"/>
                </a:solidFill>
              </a:rPr>
              <a:t>、不一定是数据本身，数据关联起决定作用  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en-US" altLang="zh-CN" sz="3200" dirty="0" smtClean="0">
                <a:solidFill>
                  <a:srgbClr val="0000FF"/>
                </a:solidFill>
              </a:rPr>
              <a:t>2</a:t>
            </a:r>
            <a:r>
              <a:rPr lang="zh-CN" altLang="en-US" sz="3200" dirty="0" smtClean="0">
                <a:solidFill>
                  <a:srgbClr val="0000FF"/>
                </a:solidFill>
              </a:rPr>
              <a:t>、数据来源于其他途径、渠道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en-US" altLang="zh-CN" sz="3200" dirty="0" smtClean="0">
                <a:solidFill>
                  <a:srgbClr val="0000FF"/>
                </a:solidFill>
              </a:rPr>
              <a:t>3</a:t>
            </a:r>
            <a:r>
              <a:rPr lang="zh-CN" altLang="en-US" sz="3200" dirty="0" smtClean="0">
                <a:solidFill>
                  <a:srgbClr val="0000FF"/>
                </a:solidFill>
              </a:rPr>
              <a:t>、无关的事务对结果起着决定性作用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快速分类    用于战争</a:t>
            </a:r>
            <a:endParaRPr lang="en-US" altLang="zh-CN" sz="3200" dirty="0">
              <a:solidFill>
                <a:srgbClr val="0000FF"/>
              </a:solidFill>
            </a:endParaRP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战争推动了大数据研究，大数据为战争服务。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82599" y="116632"/>
            <a:ext cx="8928992" cy="1800200"/>
          </a:xfrm>
        </p:spPr>
        <p:txBody>
          <a:bodyPr>
            <a:normAutofit/>
          </a:bodyPr>
          <a:lstStyle/>
          <a:p>
            <a:pPr algn="ctr"/>
            <a:r>
              <a:rPr lang="zh-CN" altLang="en-US" dirty="0" smtClean="0">
                <a:solidFill>
                  <a:srgbClr val="FF9900"/>
                </a:solidFill>
              </a:rPr>
              <a:t>数据</a:t>
            </a:r>
            <a:r>
              <a:rPr lang="zh-CN" altLang="en-US" dirty="0">
                <a:solidFill>
                  <a:srgbClr val="FF9900"/>
                </a:solidFill>
              </a:rPr>
              <a:t>本身不一定是</a:t>
            </a:r>
            <a:r>
              <a:rPr lang="zh-CN" altLang="en-US" dirty="0" smtClean="0">
                <a:solidFill>
                  <a:srgbClr val="FF9900"/>
                </a:solidFill>
              </a:rPr>
              <a:t>关键</a:t>
            </a:r>
            <a:r>
              <a:rPr lang="en-US" altLang="zh-CN" dirty="0" smtClean="0">
                <a:solidFill>
                  <a:srgbClr val="FF9900"/>
                </a:solidFill>
              </a:rPr>
              <a:t/>
            </a:r>
            <a:br>
              <a:rPr lang="en-US" altLang="zh-CN" dirty="0" smtClean="0">
                <a:solidFill>
                  <a:srgbClr val="FF9900"/>
                </a:solidFill>
              </a:rPr>
            </a:br>
            <a:r>
              <a:rPr lang="zh-CN" altLang="en-US" dirty="0" smtClean="0">
                <a:solidFill>
                  <a:srgbClr val="FF9900"/>
                </a:solidFill>
              </a:rPr>
              <a:t>相</a:t>
            </a:r>
            <a:r>
              <a:rPr lang="zh-CN" altLang="en-US" dirty="0">
                <a:solidFill>
                  <a:srgbClr val="FF9900"/>
                </a:solidFill>
              </a:rPr>
              <a:t>关联的数据成为决定</a:t>
            </a:r>
            <a:r>
              <a:rPr lang="zh-CN" altLang="en-US" dirty="0" smtClean="0">
                <a:solidFill>
                  <a:srgbClr val="FF9900"/>
                </a:solidFill>
              </a:rPr>
              <a:t>因素</a:t>
            </a:r>
            <a:endParaRPr lang="zh-CN" altLang="en-US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29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sz="6000" b="1" dirty="0" smtClean="0">
                <a:solidFill>
                  <a:srgbClr val="0000FF"/>
                </a:solidFill>
              </a:rPr>
              <a:t>1.5. </a:t>
            </a:r>
            <a:r>
              <a:rPr lang="en-US" altLang="zh-CN" sz="6000" b="1" dirty="0">
                <a:solidFill>
                  <a:srgbClr val="0000FF"/>
                </a:solidFill>
              </a:rPr>
              <a:t>4 </a:t>
            </a:r>
            <a:r>
              <a:rPr lang="zh-CN" altLang="zh-CN" sz="6000" b="1" dirty="0" smtClean="0">
                <a:solidFill>
                  <a:srgbClr val="0000FF"/>
                </a:solidFill>
              </a:rPr>
              <a:t>、</a:t>
            </a:r>
            <a:r>
              <a:rPr lang="zh-CN" altLang="zh-CN" sz="6000" b="1" dirty="0">
                <a:solidFill>
                  <a:srgbClr val="0000FF"/>
                </a:solidFill>
              </a:rPr>
              <a:t>层次</a:t>
            </a:r>
            <a:r>
              <a:rPr lang="zh-CN" altLang="zh-CN" sz="6000" b="1" dirty="0" smtClean="0">
                <a:solidFill>
                  <a:srgbClr val="0000FF"/>
                </a:solidFill>
              </a:rPr>
              <a:t>聚类分析</a:t>
            </a:r>
            <a:endParaRPr lang="zh-CN" altLang="en-US" sz="6000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112568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0000FF"/>
                </a:solidFill>
              </a:rPr>
              <a:t>对同一层面的类别汇聚分析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endParaRPr lang="en-US" altLang="zh-CN" dirty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无处</a:t>
            </a:r>
            <a:r>
              <a:rPr lang="zh-CN" altLang="en-US" dirty="0">
                <a:solidFill>
                  <a:srgbClr val="0000FF"/>
                </a:solidFill>
              </a:rPr>
              <a:t>不在的好友推荐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zh-CN" altLang="en-US" dirty="0">
                <a:solidFill>
                  <a:srgbClr val="0000FF"/>
                </a:solidFill>
              </a:rPr>
              <a:t>人人网的好友推荐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zh-CN" altLang="en-US" dirty="0">
                <a:solidFill>
                  <a:srgbClr val="0000FF"/>
                </a:solidFill>
              </a:rPr>
              <a:t>支付宝的好友推荐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zh-CN" altLang="en-US" dirty="0">
                <a:solidFill>
                  <a:srgbClr val="0000FF"/>
                </a:solidFill>
              </a:rPr>
              <a:t>淘宝、拼多多、京东的好友推荐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zh-CN" altLang="en-US" dirty="0">
                <a:solidFill>
                  <a:srgbClr val="0000FF"/>
                </a:solidFill>
              </a:rPr>
              <a:t>微信的好友</a:t>
            </a:r>
            <a:r>
              <a:rPr lang="zh-CN" altLang="en-US" dirty="0" smtClean="0">
                <a:solidFill>
                  <a:srgbClr val="0000FF"/>
                </a:solidFill>
              </a:rPr>
              <a:t>推荐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陌</a:t>
            </a:r>
            <a:r>
              <a:rPr lang="zh-CN" altLang="en-US" dirty="0">
                <a:solidFill>
                  <a:srgbClr val="0000FF"/>
                </a:solidFill>
              </a:rPr>
              <a:t>陌的好友</a:t>
            </a:r>
            <a:r>
              <a:rPr lang="zh-CN" altLang="en-US" dirty="0" smtClean="0">
                <a:solidFill>
                  <a:srgbClr val="0000FF"/>
                </a:solidFill>
              </a:rPr>
              <a:t>推荐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QQ</a:t>
            </a:r>
            <a:r>
              <a:rPr lang="zh-CN" altLang="en-US" dirty="0">
                <a:solidFill>
                  <a:srgbClr val="0000FF"/>
                </a:solidFill>
              </a:rPr>
              <a:t>群</a:t>
            </a:r>
            <a:r>
              <a:rPr lang="en-US" altLang="zh-CN" dirty="0">
                <a:solidFill>
                  <a:srgbClr val="0000FF"/>
                </a:solidFill>
              </a:rPr>
              <a:t>/</a:t>
            </a:r>
            <a:r>
              <a:rPr lang="zh-CN" altLang="en-US" dirty="0">
                <a:solidFill>
                  <a:srgbClr val="0000FF"/>
                </a:solidFill>
              </a:rPr>
              <a:t>微信</a:t>
            </a:r>
            <a:r>
              <a:rPr lang="zh-CN" altLang="en-US" dirty="0" smtClean="0">
                <a:solidFill>
                  <a:srgbClr val="0000FF"/>
                </a:solidFill>
              </a:rPr>
              <a:t>群     人以类分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zh-CN" altLang="en-US" dirty="0" smtClean="0"/>
              <a:t>。</a:t>
            </a:r>
            <a:r>
              <a:rPr lang="zh-CN" altLang="en-US" dirty="0"/>
              <a:t>。。。。   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6115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b="1" dirty="0" smtClean="0">
                <a:solidFill>
                  <a:srgbClr val="0000FF"/>
                </a:solidFill>
              </a:rPr>
              <a:t>1.5. </a:t>
            </a:r>
            <a:r>
              <a:rPr lang="en-US" altLang="zh-CN" sz="4400" b="1" dirty="0">
                <a:solidFill>
                  <a:srgbClr val="0000FF"/>
                </a:solidFill>
              </a:rPr>
              <a:t>5</a:t>
            </a:r>
            <a:r>
              <a:rPr lang="zh-CN" altLang="zh-CN" sz="4400" b="1" dirty="0">
                <a:solidFill>
                  <a:srgbClr val="0000FF"/>
                </a:solidFill>
              </a:rPr>
              <a:t>关联分析与聚类分析</a:t>
            </a:r>
            <a:endParaRPr lang="en-US" altLang="zh-CN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z="4800" b="1" dirty="0" smtClean="0">
              <a:solidFill>
                <a:srgbClr val="0000FF"/>
              </a:solidFill>
            </a:endParaRPr>
          </a:p>
          <a:p>
            <a:r>
              <a:rPr lang="zh-CN" altLang="en-US" sz="4800" b="1" dirty="0" smtClean="0">
                <a:solidFill>
                  <a:srgbClr val="0000FF"/>
                </a:solidFill>
              </a:rPr>
              <a:t>把多种聚类分析综合关联在一起进行分析</a:t>
            </a:r>
            <a:endParaRPr lang="en-US" altLang="zh-CN" sz="4800" b="1" dirty="0" smtClean="0">
              <a:solidFill>
                <a:srgbClr val="0000FF"/>
              </a:solidFill>
            </a:endParaRPr>
          </a:p>
          <a:p>
            <a:endParaRPr lang="en-US" altLang="zh-CN" sz="4800" b="1" dirty="0" smtClean="0">
              <a:solidFill>
                <a:srgbClr val="0000FF"/>
              </a:solidFill>
            </a:endParaRPr>
          </a:p>
          <a:p>
            <a:r>
              <a:rPr lang="zh-CN" altLang="en-US" sz="4800" b="1" dirty="0" smtClean="0">
                <a:solidFill>
                  <a:srgbClr val="0000FF"/>
                </a:solidFill>
              </a:rPr>
              <a:t>如：自动驾驶</a:t>
            </a:r>
            <a:endParaRPr lang="en-US" altLang="zh-CN" sz="4800" b="1" dirty="0" smtClean="0">
              <a:solidFill>
                <a:srgbClr val="0000FF"/>
              </a:solidFill>
            </a:endParaRPr>
          </a:p>
          <a:p>
            <a:endParaRPr lang="en-US" altLang="zh-CN" b="1" dirty="0">
              <a:solidFill>
                <a:srgbClr val="0000FF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3181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1</a:t>
            </a:r>
            <a:r>
              <a:rPr lang="zh-CN" altLang="en-US" sz="4000" dirty="0" smtClean="0">
                <a:solidFill>
                  <a:srgbClr val="0000FF"/>
                </a:solidFill>
              </a:rPr>
              <a:t>、地域性种类分析</a:t>
            </a:r>
            <a:endParaRPr lang="en-US" altLang="zh-CN" sz="4000" dirty="0" smtClean="0">
              <a:solidFill>
                <a:srgbClr val="0000FF"/>
              </a:solidFill>
            </a:endParaRPr>
          </a:p>
          <a:p>
            <a:r>
              <a:rPr lang="en-US" altLang="zh-CN" sz="4000" dirty="0" smtClean="0">
                <a:solidFill>
                  <a:srgbClr val="0000FF"/>
                </a:solidFill>
              </a:rPr>
              <a:t>2</a:t>
            </a:r>
            <a:r>
              <a:rPr lang="zh-CN" altLang="en-US" sz="4000" dirty="0" smtClean="0">
                <a:solidFill>
                  <a:srgbClr val="0000FF"/>
                </a:solidFill>
              </a:rPr>
              <a:t>、行业性</a:t>
            </a:r>
            <a:r>
              <a:rPr lang="zh-CN" altLang="en-US" sz="4000" dirty="0">
                <a:solidFill>
                  <a:srgbClr val="0000FF"/>
                </a:solidFill>
              </a:rPr>
              <a:t>种类分析</a:t>
            </a:r>
            <a:endParaRPr lang="en-US" altLang="zh-CN" sz="4000" dirty="0">
              <a:solidFill>
                <a:srgbClr val="0000FF"/>
              </a:solidFill>
            </a:endParaRPr>
          </a:p>
          <a:p>
            <a:r>
              <a:rPr lang="en-US" altLang="zh-CN" sz="4000" dirty="0" smtClean="0">
                <a:solidFill>
                  <a:srgbClr val="0000FF"/>
                </a:solidFill>
              </a:rPr>
              <a:t>3</a:t>
            </a:r>
            <a:r>
              <a:rPr lang="zh-CN" altLang="en-US" sz="4000" dirty="0" smtClean="0">
                <a:solidFill>
                  <a:srgbClr val="0000FF"/>
                </a:solidFill>
              </a:rPr>
              <a:t>、突发性事务分析</a:t>
            </a:r>
            <a:endParaRPr lang="en-US" altLang="zh-CN" sz="4000" dirty="0" smtClean="0">
              <a:solidFill>
                <a:srgbClr val="0000FF"/>
              </a:solidFill>
            </a:endParaRPr>
          </a:p>
          <a:p>
            <a:r>
              <a:rPr lang="en-US" altLang="zh-CN" sz="4000" dirty="0" smtClean="0">
                <a:solidFill>
                  <a:srgbClr val="0000FF"/>
                </a:solidFill>
              </a:rPr>
              <a:t>4</a:t>
            </a:r>
            <a:r>
              <a:rPr lang="zh-CN" altLang="en-US" sz="4000" dirty="0" smtClean="0">
                <a:solidFill>
                  <a:srgbClr val="0000FF"/>
                </a:solidFill>
              </a:rPr>
              <a:t>、数据源不确定性分析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rgbClr val="0000FF"/>
                </a:solidFill>
              </a:rPr>
              <a:t>1.5. </a:t>
            </a:r>
            <a:r>
              <a:rPr lang="en-US" altLang="zh-CN" sz="4400" b="1" dirty="0">
                <a:solidFill>
                  <a:srgbClr val="0000FF"/>
                </a:solidFill>
              </a:rPr>
              <a:t>6</a:t>
            </a:r>
            <a:r>
              <a:rPr lang="zh-CN" altLang="en-US" sz="4400" b="1" dirty="0">
                <a:solidFill>
                  <a:srgbClr val="0000FF"/>
                </a:solidFill>
              </a:rPr>
              <a:t>其他</a:t>
            </a:r>
            <a:r>
              <a:rPr lang="zh-CN" altLang="zh-CN" sz="4400" b="1" dirty="0">
                <a:solidFill>
                  <a:srgbClr val="0000FF"/>
                </a:solidFill>
              </a:rPr>
              <a:t>分析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种类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479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1.6   </a:t>
            </a:r>
            <a:r>
              <a:rPr lang="zh-CN" altLang="en-US" dirty="0" smtClean="0">
                <a:solidFill>
                  <a:srgbClr val="0000FF"/>
                </a:solidFill>
              </a:rPr>
              <a:t>大数据安全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1.7.1</a:t>
            </a:r>
            <a:r>
              <a:rPr lang="zh-CN" altLang="en-US" b="1" dirty="0" smtClean="0">
                <a:solidFill>
                  <a:srgbClr val="FF0000"/>
                </a:solidFill>
              </a:rPr>
              <a:t>硬件</a:t>
            </a:r>
            <a:r>
              <a:rPr lang="en-US" altLang="zh-CN" b="1" dirty="0" smtClean="0">
                <a:solidFill>
                  <a:srgbClr val="FF0000"/>
                </a:solidFill>
              </a:rPr>
              <a:t>/</a:t>
            </a:r>
            <a:r>
              <a:rPr lang="zh-CN" altLang="zh-CN" b="1" dirty="0" smtClean="0">
                <a:solidFill>
                  <a:srgbClr val="FF0000"/>
                </a:solidFill>
              </a:rPr>
              <a:t>操作系统</a:t>
            </a:r>
            <a:r>
              <a:rPr lang="zh-CN" altLang="zh-CN" b="1" dirty="0">
                <a:solidFill>
                  <a:srgbClr val="FF0000"/>
                </a:solidFill>
              </a:rPr>
              <a:t>安全</a:t>
            </a:r>
            <a:endParaRPr lang="zh-CN" altLang="zh-CN" b="1" i="1" dirty="0">
              <a:solidFill>
                <a:srgbClr val="FF0000"/>
              </a:solidFill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1.7.2</a:t>
            </a:r>
            <a:r>
              <a:rPr lang="zh-CN" altLang="zh-CN" b="1" dirty="0">
                <a:solidFill>
                  <a:srgbClr val="FF0000"/>
                </a:solidFill>
              </a:rPr>
              <a:t>数据库系统安全</a:t>
            </a:r>
            <a:endParaRPr lang="zh-CN" altLang="zh-CN" b="1" i="1" dirty="0">
              <a:solidFill>
                <a:srgbClr val="FF0000"/>
              </a:solidFill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1.7.3</a:t>
            </a:r>
            <a:r>
              <a:rPr lang="zh-CN" altLang="zh-CN" b="1" dirty="0">
                <a:solidFill>
                  <a:srgbClr val="FF0000"/>
                </a:solidFill>
              </a:rPr>
              <a:t>网络</a:t>
            </a:r>
            <a:r>
              <a:rPr lang="zh-CN" altLang="zh-CN" b="1" dirty="0" smtClean="0">
                <a:solidFill>
                  <a:srgbClr val="FF0000"/>
                </a:solidFill>
              </a:rPr>
              <a:t>系统安全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1.7.4</a:t>
            </a:r>
            <a:r>
              <a:rPr lang="zh-CN" altLang="zh-CN" b="1" dirty="0" smtClean="0">
                <a:solidFill>
                  <a:srgbClr val="FF0000"/>
                </a:solidFill>
              </a:rPr>
              <a:t>应用程序安全</a:t>
            </a:r>
            <a:r>
              <a:rPr lang="zh-CN" altLang="en-US" b="1" dirty="0" smtClean="0">
                <a:solidFill>
                  <a:srgbClr val="FF0000"/>
                </a:solidFill>
              </a:rPr>
              <a:t>（开发）</a:t>
            </a:r>
            <a:endParaRPr lang="zh-CN" altLang="zh-CN" b="1" i="1" dirty="0">
              <a:solidFill>
                <a:srgbClr val="FF0000"/>
              </a:solidFill>
            </a:endParaRPr>
          </a:p>
          <a:p>
            <a:endParaRPr lang="zh-CN" altLang="zh-CN" b="1" i="1" dirty="0">
              <a:solidFill>
                <a:srgbClr val="FF0000"/>
              </a:solidFill>
            </a:endParaRPr>
          </a:p>
          <a:p>
            <a:r>
              <a:rPr lang="en-US" altLang="zh-CN" b="1" dirty="0" smtClean="0">
                <a:solidFill>
                  <a:srgbClr val="0000FF"/>
                </a:solidFill>
              </a:rPr>
              <a:t>1.7.5</a:t>
            </a:r>
            <a:r>
              <a:rPr lang="zh-CN" altLang="zh-CN" b="1" dirty="0">
                <a:solidFill>
                  <a:srgbClr val="0000FF"/>
                </a:solidFill>
              </a:rPr>
              <a:t>数据应用</a:t>
            </a:r>
            <a:r>
              <a:rPr lang="zh-CN" altLang="zh-CN" b="1" dirty="0" smtClean="0">
                <a:solidFill>
                  <a:srgbClr val="0000FF"/>
                </a:solidFill>
              </a:rPr>
              <a:t>安全</a:t>
            </a:r>
            <a:r>
              <a:rPr lang="en-US" altLang="zh-CN" b="1" dirty="0" smtClean="0">
                <a:solidFill>
                  <a:srgbClr val="0000FF"/>
                </a:solidFill>
              </a:rPr>
              <a:t>                          </a:t>
            </a:r>
          </a:p>
          <a:p>
            <a:r>
              <a:rPr lang="en-US" altLang="zh-CN" b="1" dirty="0" smtClean="0">
                <a:solidFill>
                  <a:srgbClr val="0000FF"/>
                </a:solidFill>
              </a:rPr>
              <a:t>1.7.6</a:t>
            </a:r>
            <a:r>
              <a:rPr lang="zh-CN" altLang="zh-CN" b="1" dirty="0">
                <a:solidFill>
                  <a:srgbClr val="0000FF"/>
                </a:solidFill>
              </a:rPr>
              <a:t>数据交易安全</a:t>
            </a:r>
            <a:endParaRPr lang="zh-CN" altLang="zh-CN" b="1" i="1" dirty="0">
              <a:solidFill>
                <a:srgbClr val="0000FF"/>
              </a:solidFill>
            </a:endParaRPr>
          </a:p>
          <a:p>
            <a:r>
              <a:rPr lang="en-US" altLang="zh-CN" b="1" dirty="0" smtClean="0">
                <a:solidFill>
                  <a:srgbClr val="0000FF"/>
                </a:solidFill>
              </a:rPr>
              <a:t>1.7.7</a:t>
            </a:r>
            <a:r>
              <a:rPr lang="zh-CN" altLang="zh-CN" b="1" dirty="0">
                <a:solidFill>
                  <a:srgbClr val="0000FF"/>
                </a:solidFill>
              </a:rPr>
              <a:t>人为造成的</a:t>
            </a:r>
            <a:r>
              <a:rPr lang="zh-CN" altLang="zh-CN" b="1" dirty="0" smtClean="0">
                <a:solidFill>
                  <a:srgbClr val="0000FF"/>
                </a:solidFill>
              </a:rPr>
              <a:t>数据安全</a:t>
            </a:r>
            <a:r>
              <a:rPr lang="en-US" altLang="zh-CN" b="1" dirty="0" smtClean="0">
                <a:solidFill>
                  <a:srgbClr val="0000FF"/>
                </a:solidFill>
              </a:rPr>
              <a:t>/</a:t>
            </a:r>
            <a:r>
              <a:rPr lang="zh-CN" altLang="zh-CN" b="1" dirty="0" smtClean="0">
                <a:solidFill>
                  <a:srgbClr val="0000FF"/>
                </a:solidFill>
              </a:rPr>
              <a:t>潜在</a:t>
            </a:r>
            <a:r>
              <a:rPr lang="zh-CN" altLang="zh-CN" b="1" dirty="0">
                <a:solidFill>
                  <a:srgbClr val="0000FF"/>
                </a:solidFill>
              </a:rPr>
              <a:t>危害</a:t>
            </a:r>
            <a:endParaRPr lang="zh-CN" altLang="zh-CN" b="1" i="1" dirty="0">
              <a:solidFill>
                <a:srgbClr val="0000FF"/>
              </a:solidFill>
            </a:endParaRPr>
          </a:p>
          <a:p>
            <a:r>
              <a:rPr lang="en-US" altLang="zh-CN" b="1" dirty="0" smtClean="0">
                <a:solidFill>
                  <a:srgbClr val="0000FF"/>
                </a:solidFill>
              </a:rPr>
              <a:t>1.7.8</a:t>
            </a:r>
            <a:r>
              <a:rPr lang="zh-CN" altLang="zh-CN" b="1" dirty="0">
                <a:solidFill>
                  <a:srgbClr val="FF0000"/>
                </a:solidFill>
              </a:rPr>
              <a:t>大数据让商业秘密不复存在</a:t>
            </a:r>
            <a:endParaRPr lang="zh-CN" altLang="zh-CN" b="1" i="1" dirty="0">
              <a:solidFill>
                <a:srgbClr val="FF0000"/>
              </a:solidFill>
            </a:endParaRPr>
          </a:p>
          <a:p>
            <a:endParaRPr lang="en-US" altLang="zh-CN" dirty="0" smtClean="0"/>
          </a:p>
          <a:p>
            <a:r>
              <a:rPr lang="en-US" altLang="zh-CN" dirty="0" smtClean="0">
                <a:solidFill>
                  <a:srgbClr val="FF9900"/>
                </a:solidFill>
              </a:rPr>
              <a:t>11</a:t>
            </a:r>
            <a:r>
              <a:rPr lang="zh-CN" altLang="en-US" dirty="0" smtClean="0">
                <a:solidFill>
                  <a:srgbClr val="FF9900"/>
                </a:solidFill>
              </a:rPr>
              <a:t>月</a:t>
            </a:r>
            <a:r>
              <a:rPr lang="en-US" altLang="zh-CN" dirty="0" smtClean="0">
                <a:solidFill>
                  <a:srgbClr val="FF9900"/>
                </a:solidFill>
              </a:rPr>
              <a:t>1</a:t>
            </a:r>
            <a:r>
              <a:rPr lang="zh-CN" altLang="en-US" dirty="0" smtClean="0">
                <a:solidFill>
                  <a:srgbClr val="FF9900"/>
                </a:solidFill>
              </a:rPr>
              <a:t>日</a:t>
            </a:r>
            <a:r>
              <a:rPr lang="en-US" altLang="zh-CN" dirty="0" smtClean="0">
                <a:solidFill>
                  <a:srgbClr val="FF9900"/>
                </a:solidFill>
              </a:rPr>
              <a:t>《</a:t>
            </a:r>
            <a:r>
              <a:rPr lang="zh-CN" altLang="en-US" dirty="0">
                <a:solidFill>
                  <a:srgbClr val="FF9900"/>
                </a:solidFill>
              </a:rPr>
              <a:t>中华人民共和国个人信息保护法</a:t>
            </a:r>
            <a:r>
              <a:rPr lang="en-US" altLang="zh-CN" dirty="0">
                <a:solidFill>
                  <a:srgbClr val="FF9900"/>
                </a:solidFill>
              </a:rPr>
              <a:t>》</a:t>
            </a:r>
            <a:endParaRPr lang="zh-CN" altLang="en-US" dirty="0">
              <a:solidFill>
                <a:srgbClr val="FF9900"/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4716016" y="1556792"/>
            <a:ext cx="3744416" cy="2232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>
                <a:solidFill>
                  <a:srgbClr val="0000FF"/>
                </a:solidFill>
              </a:rPr>
              <a:t>偶然、恶意的原因，遭到破坏、更改和泄露</a:t>
            </a:r>
            <a:r>
              <a:rPr lang="en-US" altLang="zh-CN" dirty="0" smtClean="0">
                <a:solidFill>
                  <a:srgbClr val="0000FF"/>
                </a:solidFill>
              </a:rPr>
              <a:t>,</a:t>
            </a:r>
            <a:r>
              <a:rPr lang="zh-CN" altLang="en-US" dirty="0" smtClean="0">
                <a:solidFill>
                  <a:srgbClr val="0000FF"/>
                </a:solidFill>
              </a:rPr>
              <a:t>通过计算机技术实现。数字签名</a:t>
            </a:r>
            <a:r>
              <a:rPr lang="en-US" altLang="zh-CN" dirty="0" smtClean="0">
                <a:solidFill>
                  <a:srgbClr val="0000FF"/>
                </a:solidFill>
              </a:rPr>
              <a:t>/</a:t>
            </a:r>
            <a:r>
              <a:rPr lang="zh-CN" altLang="en-US" dirty="0" smtClean="0">
                <a:solidFill>
                  <a:srgbClr val="0000FF"/>
                </a:solidFill>
              </a:rPr>
              <a:t>识别</a:t>
            </a:r>
            <a:r>
              <a:rPr lang="en-US" altLang="zh-CN" dirty="0" smtClean="0">
                <a:solidFill>
                  <a:srgbClr val="0000FF"/>
                </a:solidFill>
              </a:rPr>
              <a:t>/</a:t>
            </a:r>
            <a:r>
              <a:rPr lang="zh-CN" altLang="en-US" dirty="0" smtClean="0">
                <a:solidFill>
                  <a:srgbClr val="0000FF"/>
                </a:solidFill>
              </a:rPr>
              <a:t>完整性</a:t>
            </a:r>
            <a:r>
              <a:rPr lang="en-US" altLang="zh-CN" dirty="0" smtClean="0">
                <a:solidFill>
                  <a:srgbClr val="0000FF"/>
                </a:solidFill>
              </a:rPr>
              <a:t>/</a:t>
            </a:r>
            <a:r>
              <a:rPr lang="zh-CN" altLang="en-US" dirty="0" smtClean="0">
                <a:solidFill>
                  <a:srgbClr val="0000FF"/>
                </a:solidFill>
              </a:rPr>
              <a:t>加密解密</a:t>
            </a:r>
            <a:r>
              <a:rPr lang="en-US" altLang="zh-CN" dirty="0" smtClean="0">
                <a:solidFill>
                  <a:srgbClr val="0000FF"/>
                </a:solidFill>
              </a:rPr>
              <a:t>/</a:t>
            </a:r>
            <a:r>
              <a:rPr lang="zh-CN" altLang="en-US" dirty="0" smtClean="0">
                <a:solidFill>
                  <a:srgbClr val="0000FF"/>
                </a:solidFill>
              </a:rPr>
              <a:t>分布式访问等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14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 fontScale="85000" lnSpcReduction="20000"/>
          </a:bodyPr>
          <a:lstStyle/>
          <a:p>
            <a:pPr algn="ctr"/>
            <a:endParaRPr lang="en-US" altLang="zh-CN" sz="4800" b="1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sz="4800" b="1" dirty="0" smtClean="0">
                <a:solidFill>
                  <a:srgbClr val="0000FF"/>
                </a:solidFill>
              </a:rPr>
              <a:t>1.6.5</a:t>
            </a:r>
            <a:r>
              <a:rPr lang="zh-CN" altLang="zh-CN" sz="4800" b="1" dirty="0" smtClean="0">
                <a:solidFill>
                  <a:srgbClr val="0000FF"/>
                </a:solidFill>
              </a:rPr>
              <a:t>数据</a:t>
            </a:r>
            <a:r>
              <a:rPr lang="zh-CN" altLang="zh-CN" sz="4800" b="1" dirty="0">
                <a:solidFill>
                  <a:srgbClr val="0000FF"/>
                </a:solidFill>
              </a:rPr>
              <a:t>应用</a:t>
            </a:r>
            <a:r>
              <a:rPr lang="zh-CN" altLang="zh-CN" sz="4800" b="1" dirty="0" smtClean="0">
                <a:solidFill>
                  <a:srgbClr val="0000FF"/>
                </a:solidFill>
              </a:rPr>
              <a:t>安全</a:t>
            </a:r>
            <a:endParaRPr lang="en-US" altLang="zh-CN" sz="4800" b="1" dirty="0" smtClean="0">
              <a:solidFill>
                <a:srgbClr val="0000FF"/>
              </a:solidFill>
            </a:endParaRPr>
          </a:p>
          <a:p>
            <a:endParaRPr lang="en-US" altLang="zh-CN" sz="4800" b="1" dirty="0" smtClean="0"/>
          </a:p>
          <a:p>
            <a:r>
              <a:rPr lang="en-US" altLang="zh-CN" sz="4800" dirty="0" smtClean="0">
                <a:solidFill>
                  <a:srgbClr val="0000FF"/>
                </a:solidFill>
              </a:rPr>
              <a:t>1</a:t>
            </a:r>
            <a:r>
              <a:rPr lang="zh-CN" altLang="en-US" sz="4800" dirty="0" smtClean="0">
                <a:solidFill>
                  <a:srgbClr val="0000FF"/>
                </a:solidFill>
              </a:rPr>
              <a:t>、数据应用是否达到安全要求</a:t>
            </a:r>
            <a:r>
              <a:rPr lang="en-US" altLang="zh-CN" sz="48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altLang="zh-CN" sz="4800" dirty="0" smtClean="0">
                <a:solidFill>
                  <a:srgbClr val="0000FF"/>
                </a:solidFill>
              </a:rPr>
              <a:t>2</a:t>
            </a:r>
            <a:r>
              <a:rPr lang="zh-CN" altLang="en-US" sz="4800" dirty="0" smtClean="0">
                <a:solidFill>
                  <a:srgbClr val="0000FF"/>
                </a:solidFill>
              </a:rPr>
              <a:t>、应用</a:t>
            </a:r>
            <a:r>
              <a:rPr lang="zh-CN" altLang="en-US" sz="4800" dirty="0">
                <a:solidFill>
                  <a:srgbClr val="0000FF"/>
                </a:solidFill>
              </a:rPr>
              <a:t>程过程</a:t>
            </a:r>
            <a:r>
              <a:rPr lang="zh-CN" altLang="en-US" sz="4800" dirty="0" smtClean="0">
                <a:solidFill>
                  <a:srgbClr val="0000FF"/>
                </a:solidFill>
              </a:rPr>
              <a:t>中建立</a:t>
            </a:r>
            <a:r>
              <a:rPr lang="zh-CN" altLang="en-US" sz="4800" dirty="0">
                <a:solidFill>
                  <a:srgbClr val="0000FF"/>
                </a:solidFill>
              </a:rPr>
              <a:t>和采用的技术和管理的安全</a:t>
            </a:r>
            <a:r>
              <a:rPr lang="zh-CN" altLang="en-US" sz="4800" dirty="0" smtClean="0">
                <a:solidFill>
                  <a:srgbClr val="0000FF"/>
                </a:solidFill>
              </a:rPr>
              <a:t>保护措施，确保数据不泄露、不被恶意修改 </a:t>
            </a:r>
            <a:endParaRPr lang="en-US" altLang="zh-CN" sz="4800" dirty="0" smtClean="0">
              <a:solidFill>
                <a:srgbClr val="0000FF"/>
              </a:solidFill>
            </a:endParaRPr>
          </a:p>
          <a:p>
            <a:r>
              <a:rPr lang="en-US" altLang="zh-CN" sz="4400" b="1" dirty="0" smtClean="0">
                <a:solidFill>
                  <a:srgbClr val="0000FF"/>
                </a:solidFill>
              </a:rPr>
              <a:t>3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、其他 </a:t>
            </a:r>
            <a:endParaRPr lang="en-US" altLang="zh-CN" sz="4400" b="1" dirty="0" smtClean="0">
              <a:solidFill>
                <a:srgbClr val="0000FF"/>
              </a:solidFill>
            </a:endParaRPr>
          </a:p>
          <a:p>
            <a:r>
              <a:rPr lang="zh-CN" altLang="en-US" sz="4400" b="1" dirty="0" smtClean="0">
                <a:solidFill>
                  <a:srgbClr val="0000FF"/>
                </a:solidFill>
              </a:rPr>
              <a:t>如</a:t>
            </a:r>
            <a:r>
              <a:rPr lang="zh-CN" altLang="en-US" sz="4400" b="1" dirty="0">
                <a:solidFill>
                  <a:srgbClr val="0000FF"/>
                </a:solidFill>
              </a:rPr>
              <a:t>：招标信息</a:t>
            </a:r>
            <a:r>
              <a:rPr lang="en-US" altLang="zh-CN" sz="4400" b="1" dirty="0">
                <a:solidFill>
                  <a:srgbClr val="0000FF"/>
                </a:solidFill>
              </a:rPr>
              <a:t>/</a:t>
            </a:r>
            <a:r>
              <a:rPr lang="zh-CN" altLang="en-US" sz="4400" b="1" dirty="0">
                <a:solidFill>
                  <a:srgbClr val="0000FF"/>
                </a:solidFill>
              </a:rPr>
              <a:t>物流信息</a:t>
            </a:r>
            <a:endParaRPr lang="zh-CN" altLang="zh-CN" sz="4400" b="1" i="1" dirty="0">
              <a:solidFill>
                <a:srgbClr val="0000FF"/>
              </a:solidFill>
            </a:endParaRPr>
          </a:p>
          <a:p>
            <a:r>
              <a:rPr lang="en-US" altLang="zh-CN" sz="48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zh-CN" altLang="en-US" sz="4800" b="1" dirty="0" smtClean="0">
                <a:solidFill>
                  <a:srgbClr val="FF0000"/>
                </a:solidFill>
              </a:rPr>
              <a:t>授权访问     防止泄露数据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zh-CN" altLang="en-US" sz="4800" b="1" dirty="0" smtClean="0">
                <a:solidFill>
                  <a:srgbClr val="FF0000"/>
                </a:solidFill>
              </a:rPr>
              <a:t>被他人挖掘、分析出其它的价值 </a:t>
            </a:r>
            <a:r>
              <a:rPr lang="zh-CN" altLang="en-US" sz="4800" dirty="0" smtClean="0"/>
              <a:t>   </a:t>
            </a:r>
            <a:endParaRPr lang="en-US" altLang="zh-CN" sz="4800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9434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6000" b="1" dirty="0" smtClean="0">
                <a:solidFill>
                  <a:srgbClr val="FF0000"/>
                </a:solidFill>
                <a:effectLst/>
              </a:rPr>
              <a:t/>
            </a:r>
            <a:br>
              <a:rPr lang="en-US" altLang="zh-CN" sz="6000" b="1" dirty="0" smtClean="0">
                <a:solidFill>
                  <a:srgbClr val="FF0000"/>
                </a:solidFill>
                <a:effectLst/>
              </a:rPr>
            </a:br>
            <a:r>
              <a:rPr lang="zh-CN" altLang="zh-CN" sz="6000" b="1" dirty="0" smtClean="0">
                <a:solidFill>
                  <a:srgbClr val="0000FF"/>
                </a:solidFill>
                <a:effectLst/>
              </a:rPr>
              <a:t>第</a:t>
            </a:r>
            <a:r>
              <a:rPr lang="zh-CN" altLang="zh-CN" sz="6000" b="1" dirty="0">
                <a:solidFill>
                  <a:srgbClr val="0000FF"/>
                </a:solidFill>
                <a:effectLst/>
              </a:rPr>
              <a:t>一部分 </a:t>
            </a:r>
            <a:r>
              <a:rPr lang="en-US" altLang="zh-CN" sz="6000" b="1" dirty="0" smtClean="0">
                <a:solidFill>
                  <a:srgbClr val="0000FF"/>
                </a:solidFill>
                <a:effectLst/>
              </a:rPr>
              <a:t/>
            </a:r>
            <a:br>
              <a:rPr lang="en-US" altLang="zh-CN" sz="6000" b="1" dirty="0" smtClean="0">
                <a:solidFill>
                  <a:srgbClr val="0000FF"/>
                </a:solidFill>
                <a:effectLst/>
              </a:rPr>
            </a:br>
            <a:r>
              <a:rPr lang="en-US" altLang="zh-CN" sz="6000" b="1" dirty="0" smtClean="0">
                <a:solidFill>
                  <a:srgbClr val="0000FF"/>
                </a:solidFill>
                <a:effectLst/>
              </a:rPr>
              <a:t/>
            </a:r>
            <a:br>
              <a:rPr lang="en-US" altLang="zh-CN" sz="6000" b="1" dirty="0" smtClean="0">
                <a:solidFill>
                  <a:srgbClr val="0000FF"/>
                </a:solidFill>
                <a:effectLst/>
              </a:rPr>
            </a:br>
            <a:r>
              <a:rPr lang="zh-CN" altLang="zh-CN" sz="6000" b="1" dirty="0">
                <a:solidFill>
                  <a:srgbClr val="0000FF"/>
                </a:solidFill>
                <a:effectLst/>
              </a:rPr>
              <a:t>大数据</a:t>
            </a:r>
            <a:r>
              <a:rPr lang="zh-CN" altLang="en-US" sz="6000" b="1" dirty="0">
                <a:solidFill>
                  <a:srgbClr val="0000FF"/>
                </a:solidFill>
                <a:effectLst/>
              </a:rPr>
              <a:t>简介</a:t>
            </a:r>
            <a:r>
              <a:rPr lang="en-US" altLang="zh-CN" sz="6000" b="1" dirty="0" smtClean="0">
                <a:solidFill>
                  <a:srgbClr val="0000FF"/>
                </a:solidFill>
                <a:effectLst/>
              </a:rPr>
              <a:t/>
            </a:r>
            <a:br>
              <a:rPr lang="en-US" altLang="zh-CN" sz="6000" b="1" dirty="0" smtClean="0">
                <a:solidFill>
                  <a:srgbClr val="0000FF"/>
                </a:solidFill>
                <a:effectLst/>
              </a:rPr>
            </a:br>
            <a:r>
              <a:rPr lang="zh-CN" altLang="zh-CN" sz="6700" b="1" i="1" dirty="0">
                <a:solidFill>
                  <a:srgbClr val="0000FF"/>
                </a:solidFill>
                <a:effectLst/>
              </a:rPr>
              <a:t/>
            </a:r>
            <a:br>
              <a:rPr lang="zh-CN" altLang="zh-CN" sz="6700" b="1" i="1" dirty="0">
                <a:solidFill>
                  <a:srgbClr val="0000FF"/>
                </a:solidFill>
                <a:effectLst/>
              </a:rPr>
            </a:br>
            <a:endParaRPr lang="zh-CN" altLang="en-US" sz="67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24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CN" b="1" dirty="0" smtClean="0"/>
          </a:p>
          <a:p>
            <a:pPr algn="ctr"/>
            <a:r>
              <a:rPr lang="en-US" altLang="zh-CN" sz="4000" b="1" dirty="0" smtClean="0">
                <a:solidFill>
                  <a:srgbClr val="0000FF"/>
                </a:solidFill>
              </a:rPr>
              <a:t>1.6.6  </a:t>
            </a:r>
            <a:r>
              <a:rPr lang="zh-CN" altLang="zh-CN" sz="4000" b="1" dirty="0" smtClean="0">
                <a:solidFill>
                  <a:srgbClr val="0000FF"/>
                </a:solidFill>
              </a:rPr>
              <a:t>数据</a:t>
            </a:r>
            <a:r>
              <a:rPr lang="zh-CN" altLang="en-US" sz="4000" b="1" dirty="0" smtClean="0">
                <a:solidFill>
                  <a:srgbClr val="0000FF"/>
                </a:solidFill>
              </a:rPr>
              <a:t>进入</a:t>
            </a:r>
            <a:r>
              <a:rPr lang="zh-CN" altLang="zh-CN" sz="4000" b="1" dirty="0" smtClean="0">
                <a:solidFill>
                  <a:srgbClr val="0000FF"/>
                </a:solidFill>
              </a:rPr>
              <a:t>交易</a:t>
            </a:r>
            <a:r>
              <a:rPr lang="zh-CN" altLang="en-US" sz="4000" b="1" dirty="0" smtClean="0">
                <a:solidFill>
                  <a:srgbClr val="0000FF"/>
                </a:solidFill>
              </a:rPr>
              <a:t>平台公开交易</a:t>
            </a:r>
            <a:endParaRPr lang="en-US" altLang="zh-CN" sz="4000" b="1" dirty="0" smtClean="0">
              <a:solidFill>
                <a:srgbClr val="0000FF"/>
              </a:solidFill>
            </a:endParaRPr>
          </a:p>
          <a:p>
            <a:endParaRPr lang="en-US" altLang="zh-CN" b="1" dirty="0" smtClean="0"/>
          </a:p>
          <a:p>
            <a:r>
              <a:rPr lang="zh-CN" altLang="zh-CN" b="1" dirty="0" smtClean="0">
                <a:solidFill>
                  <a:srgbClr val="0000FF"/>
                </a:solidFill>
              </a:rPr>
              <a:t>数据交易</a:t>
            </a:r>
            <a:r>
              <a:rPr lang="zh-CN" altLang="en-US" b="1" dirty="0" smtClean="0">
                <a:solidFill>
                  <a:srgbClr val="0000FF"/>
                </a:solidFill>
              </a:rPr>
              <a:t>的范畴               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zh-CN" altLang="zh-CN" b="1" dirty="0">
                <a:solidFill>
                  <a:srgbClr val="0000FF"/>
                </a:solidFill>
              </a:rPr>
              <a:t>数据</a:t>
            </a:r>
            <a:r>
              <a:rPr lang="zh-CN" altLang="zh-CN" b="1" dirty="0" smtClean="0">
                <a:solidFill>
                  <a:srgbClr val="0000FF"/>
                </a:solidFill>
              </a:rPr>
              <a:t>交易</a:t>
            </a:r>
            <a:r>
              <a:rPr lang="zh-CN" altLang="en-US" b="1" dirty="0" smtClean="0">
                <a:solidFill>
                  <a:srgbClr val="0000FF"/>
                </a:solidFill>
              </a:rPr>
              <a:t>前的脱密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zh-CN" altLang="zh-CN" b="1" dirty="0" smtClean="0">
                <a:solidFill>
                  <a:srgbClr val="0000FF"/>
                </a:solidFill>
              </a:rPr>
              <a:t>数据交易</a:t>
            </a:r>
            <a:r>
              <a:rPr lang="zh-CN" altLang="en-US" b="1" dirty="0" smtClean="0">
                <a:solidFill>
                  <a:srgbClr val="0000FF"/>
                </a:solidFill>
              </a:rPr>
              <a:t>收益分配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zh-CN" altLang="en-US" b="1" dirty="0" smtClean="0">
                <a:solidFill>
                  <a:srgbClr val="0000FF"/>
                </a:solidFill>
              </a:rPr>
              <a:t>数据</a:t>
            </a:r>
            <a:r>
              <a:rPr lang="zh-CN" altLang="zh-CN" b="1" dirty="0" smtClean="0">
                <a:solidFill>
                  <a:srgbClr val="0000FF"/>
                </a:solidFill>
              </a:rPr>
              <a:t>交易</a:t>
            </a:r>
            <a:r>
              <a:rPr lang="zh-CN" altLang="en-US" b="1" dirty="0" smtClean="0">
                <a:solidFill>
                  <a:srgbClr val="0000FF"/>
                </a:solidFill>
              </a:rPr>
              <a:t>后研究分析的结果交易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zh-CN" altLang="en-US" b="1" dirty="0">
                <a:solidFill>
                  <a:srgbClr val="0000FF"/>
                </a:solidFill>
              </a:rPr>
              <a:t>数据</a:t>
            </a:r>
            <a:r>
              <a:rPr lang="zh-CN" altLang="zh-CN" b="1" dirty="0">
                <a:solidFill>
                  <a:srgbClr val="0000FF"/>
                </a:solidFill>
              </a:rPr>
              <a:t>交易</a:t>
            </a:r>
            <a:r>
              <a:rPr lang="zh-CN" altLang="en-US" b="1" dirty="0">
                <a:solidFill>
                  <a:srgbClr val="0000FF"/>
                </a:solidFill>
              </a:rPr>
              <a:t>后研究</a:t>
            </a:r>
            <a:r>
              <a:rPr lang="zh-CN" altLang="en-US" b="1" dirty="0" smtClean="0">
                <a:solidFill>
                  <a:srgbClr val="0000FF"/>
                </a:solidFill>
              </a:rPr>
              <a:t>分析的结果的再挖掘  交易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zh-CN" altLang="en-US" b="1" dirty="0">
                <a:solidFill>
                  <a:srgbClr val="0000FF"/>
                </a:solidFill>
              </a:rPr>
              <a:t>数据交易无效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zh-CN" altLang="en-US" b="1" dirty="0">
                <a:solidFill>
                  <a:srgbClr val="0000FF"/>
                </a:solidFill>
              </a:rPr>
              <a:t>数据</a:t>
            </a:r>
            <a:r>
              <a:rPr lang="zh-CN" altLang="zh-CN" b="1" dirty="0" smtClean="0">
                <a:solidFill>
                  <a:srgbClr val="0000FF"/>
                </a:solidFill>
              </a:rPr>
              <a:t>交易</a:t>
            </a:r>
            <a:r>
              <a:rPr lang="zh-CN" altLang="en-US" b="1" dirty="0" smtClean="0">
                <a:solidFill>
                  <a:srgbClr val="0000FF"/>
                </a:solidFill>
              </a:rPr>
              <a:t>存在 </a:t>
            </a:r>
            <a:r>
              <a:rPr lang="zh-CN" altLang="en-US" b="1" dirty="0" smtClean="0">
                <a:solidFill>
                  <a:srgbClr val="FF0000"/>
                </a:solidFill>
              </a:rPr>
              <a:t>不安全的因素 </a:t>
            </a:r>
            <a:r>
              <a:rPr lang="zh-CN" altLang="en-US" b="1" dirty="0" smtClean="0">
                <a:solidFill>
                  <a:srgbClr val="0000FF"/>
                </a:solidFill>
              </a:rPr>
              <a:t>（</a:t>
            </a:r>
            <a:r>
              <a:rPr lang="zh-CN" altLang="en-US" b="1" dirty="0" smtClean="0">
                <a:solidFill>
                  <a:srgbClr val="FF0000"/>
                </a:solidFill>
              </a:rPr>
              <a:t>如：重复交易</a:t>
            </a:r>
            <a:r>
              <a:rPr lang="zh-CN" altLang="en-US" b="1" dirty="0" smtClean="0">
                <a:solidFill>
                  <a:srgbClr val="0000FF"/>
                </a:solidFill>
              </a:rPr>
              <a:t>）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6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000FF"/>
                </a:solidFill>
              </a:rPr>
              <a:t>例：政府审计大数据案例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12568"/>
          </a:xfrm>
        </p:spPr>
        <p:txBody>
          <a:bodyPr>
            <a:normAutofit/>
          </a:bodyPr>
          <a:lstStyle/>
          <a:p>
            <a:pPr algn="ctr"/>
            <a:endParaRPr lang="en-US" altLang="zh-CN" sz="4800" b="1" dirty="0" smtClean="0"/>
          </a:p>
          <a:p>
            <a:pPr algn="ctr"/>
            <a:r>
              <a:rPr lang="zh-CN" altLang="en-US" sz="4800" b="1" dirty="0" smtClean="0">
                <a:solidFill>
                  <a:srgbClr val="0000FF"/>
                </a:solidFill>
              </a:rPr>
              <a:t>数据挖掘的应用案例</a:t>
            </a:r>
            <a:endParaRPr lang="en-US" altLang="zh-CN" sz="4800" b="1" dirty="0" smtClean="0">
              <a:solidFill>
                <a:srgbClr val="0000FF"/>
              </a:solidFill>
            </a:endParaRPr>
          </a:p>
          <a:p>
            <a:pPr algn="ctr"/>
            <a:endParaRPr lang="en-US" altLang="zh-CN" sz="4800" dirty="0" smtClean="0">
              <a:solidFill>
                <a:srgbClr val="0000FF"/>
              </a:solidFill>
            </a:endParaRPr>
          </a:p>
          <a:p>
            <a:pPr algn="ctr"/>
            <a:r>
              <a:rPr lang="zh-CN" altLang="zh-CN" sz="4800" b="1" dirty="0" smtClean="0">
                <a:solidFill>
                  <a:srgbClr val="0000FF"/>
                </a:solidFill>
              </a:rPr>
              <a:t>社</a:t>
            </a:r>
            <a:r>
              <a:rPr lang="zh-CN" altLang="zh-CN" sz="4800" b="1" dirty="0">
                <a:solidFill>
                  <a:srgbClr val="0000FF"/>
                </a:solidFill>
              </a:rPr>
              <a:t>保人员</a:t>
            </a:r>
            <a:r>
              <a:rPr lang="zh-CN" altLang="en-US" sz="4800" b="1" dirty="0">
                <a:solidFill>
                  <a:srgbClr val="0000FF"/>
                </a:solidFill>
              </a:rPr>
              <a:t>骗</a:t>
            </a:r>
            <a:r>
              <a:rPr lang="zh-CN" altLang="zh-CN" sz="4800" b="1" dirty="0">
                <a:solidFill>
                  <a:srgbClr val="0000FF"/>
                </a:solidFill>
              </a:rPr>
              <a:t>领社保金的案例</a:t>
            </a:r>
            <a:endParaRPr lang="zh-CN" altLang="en-US" sz="4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17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92688"/>
          </a:xfrm>
        </p:spPr>
        <p:txBody>
          <a:bodyPr>
            <a:normAutofit/>
          </a:bodyPr>
          <a:lstStyle/>
          <a:p>
            <a:endParaRPr lang="en-US" altLang="zh-CN" sz="4800" dirty="0" smtClean="0">
              <a:solidFill>
                <a:srgbClr val="0000FF"/>
              </a:solidFill>
            </a:endParaRPr>
          </a:p>
          <a:p>
            <a:endParaRPr lang="en-US" altLang="zh-CN" dirty="0" smtClean="0">
              <a:solidFill>
                <a:srgbClr val="0000FF"/>
              </a:solidFill>
            </a:endParaRPr>
          </a:p>
          <a:p>
            <a:endParaRPr lang="zh-CN" altLang="zh-CN" sz="3200" dirty="0">
              <a:solidFill>
                <a:srgbClr val="0000FF"/>
              </a:solidFill>
            </a:endParaRPr>
          </a:p>
          <a:p>
            <a:pPr algn="ctr"/>
            <a:r>
              <a:rPr lang="zh-CN" altLang="zh-CN" sz="6000" dirty="0" smtClean="0">
                <a:solidFill>
                  <a:srgbClr val="0000FF"/>
                </a:solidFill>
              </a:rPr>
              <a:t>社保</a:t>
            </a:r>
            <a:endParaRPr lang="en-US" altLang="zh-CN" sz="6000" dirty="0" smtClean="0">
              <a:solidFill>
                <a:srgbClr val="0000FF"/>
              </a:solidFill>
            </a:endParaRPr>
          </a:p>
          <a:p>
            <a:pPr algn="ctr"/>
            <a:endParaRPr lang="en-US" altLang="zh-CN" sz="6000" dirty="0" smtClean="0">
              <a:solidFill>
                <a:srgbClr val="0000FF"/>
              </a:solidFill>
            </a:endParaRPr>
          </a:p>
          <a:p>
            <a:pPr algn="ctr"/>
            <a:r>
              <a:rPr lang="zh-CN" altLang="zh-CN" sz="6000" dirty="0" smtClean="0">
                <a:solidFill>
                  <a:srgbClr val="0000FF"/>
                </a:solidFill>
              </a:rPr>
              <a:t>大数据审计第一案</a:t>
            </a:r>
            <a:endParaRPr lang="en-US" altLang="zh-CN" sz="6000" dirty="0" smtClean="0">
              <a:solidFill>
                <a:srgbClr val="0000FF"/>
              </a:solidFill>
            </a:endParaRPr>
          </a:p>
          <a:p>
            <a:pPr algn="ctr"/>
            <a:endParaRPr lang="en-US" altLang="zh-CN" sz="6000" dirty="0" smtClean="0">
              <a:solidFill>
                <a:srgbClr val="0000FF"/>
              </a:solidFill>
            </a:endParaRPr>
          </a:p>
          <a:p>
            <a:pPr algn="ctr"/>
            <a:endParaRPr lang="en-US" altLang="zh-CN" sz="6000" dirty="0">
              <a:solidFill>
                <a:srgbClr val="0000FF"/>
              </a:solidFill>
            </a:endParaRPr>
          </a:p>
          <a:p>
            <a:pPr algn="ctr"/>
            <a:endParaRPr lang="zh-CN" altLang="zh-CN" sz="6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35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>
                <a:solidFill>
                  <a:srgbClr val="0000FF"/>
                </a:solidFill>
              </a:rPr>
              <a:t>建立数学模型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68760"/>
            <a:ext cx="8964488" cy="5589240"/>
          </a:xfrm>
        </p:spPr>
        <p:txBody>
          <a:bodyPr>
            <a:normAutofit/>
          </a:bodyPr>
          <a:lstStyle/>
          <a:p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zh-CN" altLang="zh-CN" b="1" dirty="0" smtClean="0">
                <a:solidFill>
                  <a:srgbClr val="0000FF"/>
                </a:solidFill>
              </a:rPr>
              <a:t>社</a:t>
            </a:r>
            <a:r>
              <a:rPr lang="zh-CN" altLang="zh-CN" b="1" dirty="0">
                <a:solidFill>
                  <a:srgbClr val="0000FF"/>
                </a:solidFill>
              </a:rPr>
              <a:t>保</a:t>
            </a:r>
            <a:r>
              <a:rPr lang="zh-CN" altLang="zh-CN" b="1" dirty="0" smtClean="0">
                <a:solidFill>
                  <a:srgbClr val="0000FF"/>
                </a:solidFill>
              </a:rPr>
              <a:t>数据</a:t>
            </a:r>
            <a:r>
              <a:rPr lang="en-US" altLang="zh-CN" b="1" dirty="0" smtClean="0">
                <a:solidFill>
                  <a:srgbClr val="0000FF"/>
                </a:solidFill>
              </a:rPr>
              <a:t>  </a:t>
            </a:r>
            <a:r>
              <a:rPr lang="zh-CN" altLang="en-US" b="1" dirty="0" smtClean="0">
                <a:solidFill>
                  <a:srgbClr val="0000FF"/>
                </a:solidFill>
              </a:rPr>
              <a:t>按</a:t>
            </a:r>
            <a:r>
              <a:rPr lang="zh-CN" altLang="en-US" b="1" dirty="0">
                <a:solidFill>
                  <a:srgbClr val="FF0000"/>
                </a:solidFill>
              </a:rPr>
              <a:t>身份证号</a:t>
            </a:r>
            <a:r>
              <a:rPr lang="zh-CN" altLang="en-US" b="1" dirty="0">
                <a:solidFill>
                  <a:srgbClr val="0000FF"/>
                </a:solidFill>
              </a:rPr>
              <a:t>比</a:t>
            </a:r>
            <a:r>
              <a:rPr lang="zh-CN" altLang="en-US" b="1" dirty="0" smtClean="0">
                <a:solidFill>
                  <a:srgbClr val="0000FF"/>
                </a:solidFill>
              </a:rPr>
              <a:t>对，判断</a:t>
            </a:r>
            <a:r>
              <a:rPr lang="zh-CN" altLang="zh-CN" b="1" dirty="0" smtClean="0">
                <a:solidFill>
                  <a:srgbClr val="0000FF"/>
                </a:solidFill>
              </a:rPr>
              <a:t>停发</a:t>
            </a:r>
            <a:r>
              <a:rPr lang="zh-CN" altLang="zh-CN" b="1" dirty="0">
                <a:solidFill>
                  <a:srgbClr val="0000FF"/>
                </a:solidFill>
              </a:rPr>
              <a:t>社保</a:t>
            </a:r>
            <a:r>
              <a:rPr lang="zh-CN" altLang="en-US" b="1" dirty="0" smtClean="0">
                <a:solidFill>
                  <a:srgbClr val="0000FF"/>
                </a:solidFill>
              </a:rPr>
              <a:t>时间 与其他政府部门的数据是否一致。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不一致有效</a:t>
            </a:r>
            <a:r>
              <a:rPr lang="zh-CN" altLang="zh-CN" dirty="0" smtClean="0">
                <a:solidFill>
                  <a:srgbClr val="FF0000"/>
                </a:solidFill>
              </a:rPr>
              <a:t>数据</a:t>
            </a:r>
            <a:r>
              <a:rPr lang="zh-CN" altLang="en-US" dirty="0" smtClean="0">
                <a:solidFill>
                  <a:srgbClr val="FF0000"/>
                </a:solidFill>
              </a:rPr>
              <a:t>，就是大数据分析的数据</a:t>
            </a:r>
            <a:r>
              <a:rPr lang="zh-CN" altLang="en-US" dirty="0" smtClean="0">
                <a:solidFill>
                  <a:srgbClr val="0000FF"/>
                </a:solidFill>
              </a:rPr>
              <a:t>。</a:t>
            </a:r>
            <a:endParaRPr lang="zh-CN" altLang="zh-CN" dirty="0" smtClean="0">
              <a:solidFill>
                <a:srgbClr val="0000FF"/>
              </a:solidFill>
            </a:endParaRPr>
          </a:p>
          <a:p>
            <a:r>
              <a:rPr lang="zh-CN" altLang="zh-CN" b="1" dirty="0" smtClean="0">
                <a:solidFill>
                  <a:srgbClr val="0000FF"/>
                </a:solidFill>
              </a:rPr>
              <a:t>医院</a:t>
            </a:r>
            <a:r>
              <a:rPr lang="zh-CN" altLang="zh-CN" b="1" dirty="0">
                <a:solidFill>
                  <a:srgbClr val="0000FF"/>
                </a:solidFill>
              </a:rPr>
              <a:t>数据 </a:t>
            </a:r>
            <a:r>
              <a:rPr lang="en-US" altLang="zh-CN" b="1" dirty="0">
                <a:solidFill>
                  <a:srgbClr val="0000FF"/>
                </a:solidFill>
              </a:rPr>
              <a:t>    </a:t>
            </a:r>
            <a:r>
              <a:rPr lang="en-US" altLang="zh-CN" b="1" dirty="0" smtClean="0">
                <a:solidFill>
                  <a:srgbClr val="0000FF"/>
                </a:solidFill>
              </a:rPr>
              <a:t>   </a:t>
            </a:r>
            <a:r>
              <a:rPr lang="en-US" altLang="zh-CN" dirty="0" smtClean="0">
                <a:solidFill>
                  <a:srgbClr val="0000FF"/>
                </a:solidFill>
              </a:rPr>
              <a:t> </a:t>
            </a:r>
            <a:endParaRPr lang="zh-CN" altLang="zh-CN" dirty="0">
              <a:solidFill>
                <a:srgbClr val="0000FF"/>
              </a:solidFill>
            </a:endParaRPr>
          </a:p>
          <a:p>
            <a:r>
              <a:rPr lang="zh-CN" altLang="zh-CN" b="1" dirty="0">
                <a:solidFill>
                  <a:srgbClr val="0000FF"/>
                </a:solidFill>
              </a:rPr>
              <a:t>公安数据</a:t>
            </a:r>
            <a:r>
              <a:rPr lang="en-US" altLang="zh-CN" b="1" dirty="0">
                <a:solidFill>
                  <a:srgbClr val="0000FF"/>
                </a:solidFill>
              </a:rPr>
              <a:t> </a:t>
            </a:r>
            <a:r>
              <a:rPr lang="en-US" altLang="zh-CN" b="1" dirty="0" smtClean="0">
                <a:solidFill>
                  <a:srgbClr val="0000FF"/>
                </a:solidFill>
              </a:rPr>
              <a:t> </a:t>
            </a:r>
          </a:p>
          <a:p>
            <a:r>
              <a:rPr lang="zh-CN" altLang="en-US" b="1" dirty="0" smtClean="0">
                <a:solidFill>
                  <a:srgbClr val="0000FF"/>
                </a:solidFill>
              </a:rPr>
              <a:t>民政</a:t>
            </a:r>
            <a:r>
              <a:rPr lang="zh-CN" altLang="zh-CN" b="1" dirty="0" smtClean="0">
                <a:solidFill>
                  <a:srgbClr val="0000FF"/>
                </a:solidFill>
              </a:rPr>
              <a:t>数据</a:t>
            </a:r>
            <a:r>
              <a:rPr lang="en-US" altLang="zh-CN" b="1" dirty="0" smtClean="0">
                <a:solidFill>
                  <a:srgbClr val="0000FF"/>
                </a:solidFill>
              </a:rPr>
              <a:t>    </a:t>
            </a:r>
            <a:r>
              <a:rPr lang="en-US" altLang="zh-CN" dirty="0" smtClean="0">
                <a:solidFill>
                  <a:srgbClr val="0000FF"/>
                </a:solidFill>
              </a:rPr>
              <a:t> </a:t>
            </a:r>
            <a:endParaRPr lang="zh-CN" altLang="zh-CN" dirty="0">
              <a:solidFill>
                <a:srgbClr val="0000FF"/>
              </a:solidFill>
            </a:endParaRPr>
          </a:p>
          <a:p>
            <a:r>
              <a:rPr lang="zh-CN" altLang="zh-CN" b="1" dirty="0">
                <a:solidFill>
                  <a:srgbClr val="0000FF"/>
                </a:solidFill>
              </a:rPr>
              <a:t>医学机构</a:t>
            </a:r>
            <a:r>
              <a:rPr lang="en-US" altLang="zh-CN" b="1" dirty="0">
                <a:solidFill>
                  <a:srgbClr val="0000FF"/>
                </a:solidFill>
              </a:rPr>
              <a:t>   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en-US" altLang="zh-CN" b="1" dirty="0" smtClean="0">
                <a:solidFill>
                  <a:srgbClr val="0000FF"/>
                </a:solidFill>
              </a:rPr>
              <a:t>     </a:t>
            </a:r>
            <a:r>
              <a:rPr lang="en-US" altLang="zh-CN" dirty="0" smtClean="0">
                <a:solidFill>
                  <a:srgbClr val="0000FF"/>
                </a:solidFill>
              </a:rPr>
              <a:t> </a:t>
            </a:r>
            <a:endParaRPr lang="zh-CN" altLang="zh-CN" dirty="0">
              <a:solidFill>
                <a:srgbClr val="0000FF"/>
              </a:solidFill>
            </a:endParaRPr>
          </a:p>
          <a:p>
            <a:r>
              <a:rPr lang="zh-CN" altLang="zh-CN" b="1" dirty="0">
                <a:solidFill>
                  <a:srgbClr val="0000FF"/>
                </a:solidFill>
              </a:rPr>
              <a:t>银行数据</a:t>
            </a:r>
            <a:r>
              <a:rPr lang="en-US" altLang="zh-CN" b="1" dirty="0">
                <a:solidFill>
                  <a:srgbClr val="0000FF"/>
                </a:solidFill>
              </a:rPr>
              <a:t>    </a:t>
            </a:r>
            <a:r>
              <a:rPr lang="en-US" altLang="zh-CN" b="1" dirty="0" smtClean="0">
                <a:solidFill>
                  <a:srgbClr val="0000FF"/>
                </a:solidFill>
              </a:rPr>
              <a:t>    </a:t>
            </a:r>
            <a:r>
              <a:rPr lang="zh-CN" altLang="zh-CN" dirty="0" smtClean="0">
                <a:solidFill>
                  <a:srgbClr val="0000FF"/>
                </a:solidFill>
              </a:rPr>
              <a:t>发放</a:t>
            </a:r>
            <a:r>
              <a:rPr lang="zh-CN" altLang="zh-CN" dirty="0">
                <a:solidFill>
                  <a:srgbClr val="0000FF"/>
                </a:solidFill>
              </a:rPr>
              <a:t>社保金到帐</a:t>
            </a:r>
            <a:r>
              <a:rPr lang="zh-CN" altLang="zh-CN" dirty="0" smtClean="0">
                <a:solidFill>
                  <a:srgbClr val="0000FF"/>
                </a:solidFill>
              </a:rPr>
              <a:t>日期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endParaRPr lang="en-US" altLang="zh-CN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764704"/>
            <a:ext cx="879532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b="1" dirty="0">
                <a:solidFill>
                  <a:srgbClr val="0000FF"/>
                </a:solidFill>
              </a:rPr>
              <a:t>各</a:t>
            </a:r>
            <a:r>
              <a:rPr lang="zh-CN" altLang="en-US" b="1" dirty="0" smtClean="0">
                <a:solidFill>
                  <a:srgbClr val="0000FF"/>
                </a:solidFill>
              </a:rPr>
              <a:t>机构按身份证号核对死亡</a:t>
            </a:r>
            <a:r>
              <a:rPr lang="zh-CN" altLang="en-US" b="1" dirty="0">
                <a:solidFill>
                  <a:srgbClr val="0000FF"/>
                </a:solidFill>
              </a:rPr>
              <a:t>日期是否一致</a:t>
            </a:r>
            <a:r>
              <a:rPr lang="zh-CN" altLang="en-US" b="1" dirty="0" smtClean="0">
                <a:solidFill>
                  <a:srgbClr val="0000FF"/>
                </a:solidFill>
              </a:rPr>
              <a:t>！</a:t>
            </a:r>
            <a:endParaRPr lang="en-US" altLang="zh-CN" b="1" dirty="0">
              <a:solidFill>
                <a:srgbClr val="0000FF"/>
              </a:solidFill>
            </a:endParaRPr>
          </a:p>
          <a:p>
            <a:pPr>
              <a:buNone/>
            </a:pPr>
            <a:endParaRPr lang="en-US" altLang="zh-CN" b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altLang="zh-CN" b="1" dirty="0">
                <a:solidFill>
                  <a:srgbClr val="0000FF"/>
                </a:solidFill>
              </a:rPr>
              <a:t>1</a:t>
            </a:r>
            <a:r>
              <a:rPr lang="zh-CN" altLang="en-US" b="1" dirty="0">
                <a:solidFill>
                  <a:srgbClr val="0000FF"/>
                </a:solidFill>
              </a:rPr>
              <a:t>不一致的一一列出 并比对社保发放</a:t>
            </a:r>
            <a:r>
              <a:rPr lang="zh-CN" altLang="en-US" b="1" dirty="0" smtClean="0">
                <a:solidFill>
                  <a:srgbClr val="0000FF"/>
                </a:solidFill>
              </a:rPr>
              <a:t>清单     </a:t>
            </a:r>
            <a:r>
              <a:rPr lang="zh-CN" altLang="en-US" b="1" dirty="0" smtClean="0">
                <a:solidFill>
                  <a:srgbClr val="FF0000"/>
                </a:solidFill>
              </a:rPr>
              <a:t>有效数据</a:t>
            </a:r>
            <a:endParaRPr lang="en-US" altLang="zh-CN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b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altLang="zh-CN" b="1" dirty="0">
                <a:solidFill>
                  <a:srgbClr val="0000FF"/>
                </a:solidFill>
              </a:rPr>
              <a:t>2</a:t>
            </a:r>
            <a:r>
              <a:rPr lang="zh-CN" altLang="en-US" b="1" dirty="0">
                <a:solidFill>
                  <a:srgbClr val="0000FF"/>
                </a:solidFill>
              </a:rPr>
              <a:t>核对银行账号及发放额和累计</a:t>
            </a:r>
            <a:r>
              <a:rPr lang="zh-CN" altLang="en-US" b="1" dirty="0" smtClean="0">
                <a:solidFill>
                  <a:srgbClr val="0000FF"/>
                </a:solidFill>
              </a:rPr>
              <a:t>额                   </a:t>
            </a:r>
            <a:r>
              <a:rPr lang="zh-CN" altLang="en-US" b="1" dirty="0" smtClean="0">
                <a:solidFill>
                  <a:srgbClr val="FF0000"/>
                </a:solidFill>
              </a:rPr>
              <a:t>锁定证据</a:t>
            </a:r>
            <a:endParaRPr lang="en-US" altLang="zh-CN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b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altLang="zh-CN" b="1" dirty="0">
                <a:solidFill>
                  <a:srgbClr val="0000FF"/>
                </a:solidFill>
              </a:rPr>
              <a:t>3</a:t>
            </a:r>
            <a:r>
              <a:rPr lang="zh-CN" altLang="en-US" b="1" dirty="0">
                <a:solidFill>
                  <a:srgbClr val="0000FF"/>
                </a:solidFill>
              </a:rPr>
              <a:t>核查社保领取人、签发、发放</a:t>
            </a:r>
            <a:r>
              <a:rPr lang="zh-CN" altLang="en-US" b="1" dirty="0" smtClean="0">
                <a:solidFill>
                  <a:srgbClr val="0000FF"/>
                </a:solidFill>
              </a:rPr>
              <a:t>人                </a:t>
            </a:r>
            <a:r>
              <a:rPr lang="zh-CN" altLang="en-US" b="1" dirty="0" smtClean="0">
                <a:solidFill>
                  <a:srgbClr val="FF0000"/>
                </a:solidFill>
              </a:rPr>
              <a:t>移交公安经侦</a:t>
            </a:r>
            <a:endParaRPr lang="en-US" altLang="zh-CN" b="1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221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36104"/>
          </a:xfrm>
        </p:spPr>
        <p:txBody>
          <a:bodyPr>
            <a:noAutofit/>
          </a:bodyPr>
          <a:lstStyle/>
          <a:p>
            <a:r>
              <a:rPr lang="en-US" altLang="zh-CN" sz="6000" b="1" dirty="0" smtClean="0">
                <a:solidFill>
                  <a:srgbClr val="0000FF"/>
                </a:solidFill>
              </a:rPr>
              <a:t>1.7</a:t>
            </a:r>
            <a:r>
              <a:rPr lang="zh-CN" altLang="en-US" sz="6000" b="1" dirty="0" smtClean="0">
                <a:solidFill>
                  <a:srgbClr val="0000FF"/>
                </a:solidFill>
              </a:rPr>
              <a:t>、</a:t>
            </a:r>
            <a:r>
              <a:rPr lang="zh-CN" altLang="zh-CN" sz="6000" b="1" dirty="0">
                <a:solidFill>
                  <a:srgbClr val="0000FF"/>
                </a:solidFill>
              </a:rPr>
              <a:t>大</a:t>
            </a:r>
            <a:r>
              <a:rPr lang="zh-CN" altLang="zh-CN" sz="6000" b="1" dirty="0" smtClean="0">
                <a:solidFill>
                  <a:srgbClr val="0000FF"/>
                </a:solidFill>
              </a:rPr>
              <a:t>数据</a:t>
            </a:r>
            <a:r>
              <a:rPr lang="zh-CN" altLang="en-US" sz="6000" b="1" dirty="0" smtClean="0">
                <a:solidFill>
                  <a:srgbClr val="0000FF"/>
                </a:solidFill>
              </a:rPr>
              <a:t>误区</a:t>
            </a:r>
            <a:r>
              <a:rPr lang="en-US" altLang="zh-CN" sz="6000" b="1" dirty="0" smtClean="0">
                <a:solidFill>
                  <a:srgbClr val="0000FF"/>
                </a:solidFill>
              </a:rPr>
              <a:t> </a:t>
            </a:r>
            <a:endParaRPr lang="zh-CN" altLang="en-US" sz="6000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altLang="zh-CN" sz="3800" dirty="0" smtClean="0">
                <a:solidFill>
                  <a:srgbClr val="0000FF"/>
                </a:solidFill>
              </a:rPr>
              <a:t>A </a:t>
            </a:r>
            <a:r>
              <a:rPr lang="zh-CN" altLang="zh-CN" sz="3800" b="1" dirty="0" smtClean="0">
                <a:solidFill>
                  <a:srgbClr val="0000FF"/>
                </a:solidFill>
              </a:rPr>
              <a:t>数据</a:t>
            </a:r>
            <a:r>
              <a:rPr lang="zh-CN" altLang="zh-CN" sz="3800" dirty="0" smtClean="0">
                <a:solidFill>
                  <a:srgbClr val="0000FF"/>
                </a:solidFill>
              </a:rPr>
              <a:t>  计算机</a:t>
            </a:r>
            <a:r>
              <a:rPr lang="zh-CN" altLang="zh-CN" sz="3800" dirty="0">
                <a:solidFill>
                  <a:srgbClr val="0000FF"/>
                </a:solidFill>
              </a:rPr>
              <a:t>的世界</a:t>
            </a:r>
            <a:r>
              <a:rPr lang="zh-CN" altLang="zh-CN" sz="3800" dirty="0" smtClean="0">
                <a:solidFill>
                  <a:srgbClr val="0000FF"/>
                </a:solidFill>
              </a:rPr>
              <a:t>里</a:t>
            </a:r>
            <a:r>
              <a:rPr lang="zh-CN" altLang="en-US" sz="3800" dirty="0" smtClean="0">
                <a:solidFill>
                  <a:srgbClr val="0000FF"/>
                </a:solidFill>
              </a:rPr>
              <a:t>，</a:t>
            </a:r>
            <a:r>
              <a:rPr lang="zh-CN" altLang="zh-CN" sz="3800" dirty="0" smtClean="0">
                <a:solidFill>
                  <a:srgbClr val="0000FF"/>
                </a:solidFill>
              </a:rPr>
              <a:t>只有</a:t>
            </a:r>
            <a:r>
              <a:rPr lang="zh-CN" altLang="zh-CN" sz="3800" dirty="0">
                <a:solidFill>
                  <a:srgbClr val="0000FF"/>
                </a:solidFill>
              </a:rPr>
              <a:t>二进制</a:t>
            </a:r>
            <a:r>
              <a:rPr lang="en-US" altLang="zh-CN" sz="3800" dirty="0">
                <a:solidFill>
                  <a:srgbClr val="0000FF"/>
                </a:solidFill>
              </a:rPr>
              <a:t>0 </a:t>
            </a:r>
            <a:r>
              <a:rPr lang="en-US" altLang="zh-CN" sz="3800" dirty="0" smtClean="0">
                <a:solidFill>
                  <a:srgbClr val="0000FF"/>
                </a:solidFill>
              </a:rPr>
              <a:t>1</a:t>
            </a:r>
            <a:r>
              <a:rPr lang="zh-CN" altLang="zh-CN" sz="3800" dirty="0" smtClean="0">
                <a:solidFill>
                  <a:srgbClr val="0000FF"/>
                </a:solidFill>
              </a:rPr>
              <a:t>，</a:t>
            </a:r>
            <a:r>
              <a:rPr lang="zh-CN" altLang="zh-CN" sz="3800" dirty="0">
                <a:solidFill>
                  <a:srgbClr val="0000FF"/>
                </a:solidFill>
              </a:rPr>
              <a:t>与数字</a:t>
            </a:r>
            <a:r>
              <a:rPr lang="en-US" altLang="zh-CN" sz="3800" dirty="0">
                <a:solidFill>
                  <a:srgbClr val="0000FF"/>
                </a:solidFill>
              </a:rPr>
              <a:t>0-9</a:t>
            </a:r>
            <a:r>
              <a:rPr lang="zh-CN" altLang="zh-CN" sz="3800" dirty="0">
                <a:solidFill>
                  <a:srgbClr val="0000FF"/>
                </a:solidFill>
              </a:rPr>
              <a:t>要区分开来</a:t>
            </a:r>
          </a:p>
          <a:p>
            <a:pPr lvl="0"/>
            <a:r>
              <a:rPr lang="en-US" altLang="zh-CN" sz="3800" b="1" u="sng" dirty="0" smtClean="0">
                <a:solidFill>
                  <a:srgbClr val="0000FF"/>
                </a:solidFill>
              </a:rPr>
              <a:t>B </a:t>
            </a:r>
            <a:r>
              <a:rPr lang="zh-CN" altLang="zh-CN" sz="3800" b="1" u="sng" dirty="0" smtClean="0">
                <a:solidFill>
                  <a:srgbClr val="0000FF"/>
                </a:solidFill>
              </a:rPr>
              <a:t>大量数据</a:t>
            </a:r>
            <a:r>
              <a:rPr lang="en-US" altLang="zh-CN" sz="3800" b="1" u="sng" dirty="0" smtClean="0">
                <a:solidFill>
                  <a:srgbClr val="0000FF"/>
                </a:solidFill>
              </a:rPr>
              <a:t>     </a:t>
            </a:r>
            <a:r>
              <a:rPr lang="zh-CN" altLang="zh-CN" sz="3800" dirty="0" smtClean="0">
                <a:solidFill>
                  <a:srgbClr val="0000FF"/>
                </a:solidFill>
              </a:rPr>
              <a:t>指</a:t>
            </a:r>
            <a:r>
              <a:rPr lang="zh-CN" altLang="zh-CN" sz="3800" dirty="0">
                <a:solidFill>
                  <a:srgbClr val="0000FF"/>
                </a:solidFill>
              </a:rPr>
              <a:t>不同方面数据量大</a:t>
            </a:r>
          </a:p>
          <a:p>
            <a:pPr lvl="0"/>
            <a:r>
              <a:rPr lang="en-US" altLang="zh-CN" sz="3800" b="1" u="sng" dirty="0" smtClean="0">
                <a:solidFill>
                  <a:srgbClr val="0000FF"/>
                </a:solidFill>
              </a:rPr>
              <a:t>C </a:t>
            </a:r>
            <a:r>
              <a:rPr lang="zh-CN" altLang="zh-CN" sz="3800" b="1" u="sng" dirty="0" smtClean="0">
                <a:solidFill>
                  <a:srgbClr val="0000FF"/>
                </a:solidFill>
              </a:rPr>
              <a:t>数据量大</a:t>
            </a:r>
            <a:r>
              <a:rPr lang="en-US" altLang="zh-CN" sz="3800" b="1" u="sng" dirty="0" smtClean="0">
                <a:solidFill>
                  <a:srgbClr val="0000FF"/>
                </a:solidFill>
              </a:rPr>
              <a:t>     </a:t>
            </a:r>
            <a:r>
              <a:rPr lang="zh-CN" altLang="zh-CN" sz="3800" dirty="0" smtClean="0">
                <a:solidFill>
                  <a:srgbClr val="0000FF"/>
                </a:solidFill>
              </a:rPr>
              <a:t>指</a:t>
            </a:r>
            <a:r>
              <a:rPr lang="zh-CN" altLang="zh-CN" sz="3800" dirty="0">
                <a:solidFill>
                  <a:srgbClr val="0000FF"/>
                </a:solidFill>
              </a:rPr>
              <a:t>某一方面数据量大</a:t>
            </a:r>
          </a:p>
          <a:p>
            <a:pPr lvl="0"/>
            <a:r>
              <a:rPr lang="en-US" altLang="zh-CN" sz="3800" dirty="0" smtClean="0">
                <a:solidFill>
                  <a:srgbClr val="0000FF"/>
                </a:solidFill>
              </a:rPr>
              <a:t>D </a:t>
            </a:r>
            <a:r>
              <a:rPr lang="zh-CN" altLang="zh-CN" sz="3800" b="1" dirty="0" smtClean="0">
                <a:solidFill>
                  <a:srgbClr val="0000FF"/>
                </a:solidFill>
              </a:rPr>
              <a:t>有效数据</a:t>
            </a:r>
            <a:r>
              <a:rPr lang="en-US" altLang="zh-CN" sz="3800" b="1" dirty="0" smtClean="0">
                <a:solidFill>
                  <a:srgbClr val="0000FF"/>
                </a:solidFill>
              </a:rPr>
              <a:t>    </a:t>
            </a:r>
            <a:r>
              <a:rPr lang="zh-CN" altLang="en-US" sz="3800" dirty="0" smtClean="0">
                <a:solidFill>
                  <a:srgbClr val="0000FF"/>
                </a:solidFill>
              </a:rPr>
              <a:t>指分析研究大数据时用到的数据</a:t>
            </a:r>
            <a:endParaRPr lang="zh-CN" altLang="zh-CN" sz="3800" dirty="0">
              <a:solidFill>
                <a:srgbClr val="0000FF"/>
              </a:solidFill>
            </a:endParaRPr>
          </a:p>
          <a:p>
            <a:r>
              <a:rPr lang="en-US" altLang="zh-CN" sz="3800" dirty="0" smtClean="0">
                <a:solidFill>
                  <a:srgbClr val="0000FF"/>
                </a:solidFill>
              </a:rPr>
              <a:t>E </a:t>
            </a:r>
            <a:r>
              <a:rPr lang="zh-CN" altLang="zh-CN" sz="3800" b="1" dirty="0" smtClean="0">
                <a:solidFill>
                  <a:srgbClr val="0000FF"/>
                </a:solidFill>
              </a:rPr>
              <a:t>无效数据</a:t>
            </a:r>
            <a:r>
              <a:rPr lang="en-US" altLang="zh-CN" sz="3800" b="1" dirty="0" smtClean="0">
                <a:solidFill>
                  <a:srgbClr val="0000FF"/>
                </a:solidFill>
              </a:rPr>
              <a:t>    </a:t>
            </a:r>
            <a:r>
              <a:rPr lang="zh-CN" altLang="en-US" sz="3800" dirty="0" smtClean="0">
                <a:solidFill>
                  <a:srgbClr val="0000FF"/>
                </a:solidFill>
              </a:rPr>
              <a:t>指</a:t>
            </a:r>
            <a:r>
              <a:rPr lang="zh-CN" altLang="en-US" sz="3800" dirty="0">
                <a:solidFill>
                  <a:srgbClr val="0000FF"/>
                </a:solidFill>
              </a:rPr>
              <a:t>分析研究大数据时</a:t>
            </a:r>
            <a:r>
              <a:rPr lang="zh-CN" altLang="en-US" sz="3800" dirty="0" smtClean="0">
                <a:solidFill>
                  <a:srgbClr val="0000FF"/>
                </a:solidFill>
              </a:rPr>
              <a:t>用不到</a:t>
            </a:r>
            <a:r>
              <a:rPr lang="zh-CN" altLang="en-US" sz="3800" dirty="0">
                <a:solidFill>
                  <a:srgbClr val="0000FF"/>
                </a:solidFill>
              </a:rPr>
              <a:t>的</a:t>
            </a:r>
            <a:r>
              <a:rPr lang="zh-CN" altLang="en-US" sz="3800" dirty="0" smtClean="0">
                <a:solidFill>
                  <a:srgbClr val="0000FF"/>
                </a:solidFill>
              </a:rPr>
              <a:t>数据</a:t>
            </a:r>
            <a:endParaRPr lang="zh-CN" altLang="zh-CN" sz="3800" dirty="0">
              <a:solidFill>
                <a:srgbClr val="0000FF"/>
              </a:solidFill>
            </a:endParaRPr>
          </a:p>
          <a:p>
            <a:pPr lvl="0"/>
            <a:r>
              <a:rPr lang="en-US" altLang="zh-CN" sz="3800" dirty="0" smtClean="0">
                <a:solidFill>
                  <a:srgbClr val="0000FF"/>
                </a:solidFill>
              </a:rPr>
              <a:t>F </a:t>
            </a:r>
            <a:r>
              <a:rPr lang="zh-CN" altLang="zh-CN" sz="3800" b="1" dirty="0" smtClean="0">
                <a:solidFill>
                  <a:srgbClr val="0000FF"/>
                </a:solidFill>
              </a:rPr>
              <a:t>冗余</a:t>
            </a:r>
            <a:r>
              <a:rPr lang="zh-CN" altLang="zh-CN" sz="3800" b="1" dirty="0">
                <a:solidFill>
                  <a:srgbClr val="0000FF"/>
                </a:solidFill>
              </a:rPr>
              <a:t>数据 </a:t>
            </a:r>
            <a:r>
              <a:rPr lang="en-US" altLang="zh-CN" sz="3800" b="1" dirty="0" smtClean="0">
                <a:solidFill>
                  <a:srgbClr val="0000FF"/>
                </a:solidFill>
              </a:rPr>
              <a:t> </a:t>
            </a:r>
            <a:r>
              <a:rPr lang="zh-CN" altLang="en-US" sz="3800" dirty="0" smtClean="0">
                <a:solidFill>
                  <a:srgbClr val="0000FF"/>
                </a:solidFill>
              </a:rPr>
              <a:t>（灾备必不可少、云安全的必须的）</a:t>
            </a:r>
            <a:endParaRPr lang="zh-CN" altLang="zh-CN" sz="3800" dirty="0">
              <a:solidFill>
                <a:srgbClr val="0000FF"/>
              </a:solidFill>
            </a:endParaRPr>
          </a:p>
          <a:p>
            <a:pPr lvl="0"/>
            <a:r>
              <a:rPr lang="en-US" altLang="zh-CN" sz="3800" dirty="0" smtClean="0">
                <a:solidFill>
                  <a:srgbClr val="FF0000"/>
                </a:solidFill>
              </a:rPr>
              <a:t>G </a:t>
            </a:r>
            <a:r>
              <a:rPr lang="zh-CN" altLang="zh-CN" sz="3800" b="1" dirty="0" smtClean="0">
                <a:solidFill>
                  <a:srgbClr val="FF0000"/>
                </a:solidFill>
              </a:rPr>
              <a:t>垃圾</a:t>
            </a:r>
            <a:r>
              <a:rPr lang="zh-CN" altLang="zh-CN" sz="3800" b="1" dirty="0">
                <a:solidFill>
                  <a:srgbClr val="FF0000"/>
                </a:solidFill>
              </a:rPr>
              <a:t>数据 </a:t>
            </a:r>
            <a:r>
              <a:rPr lang="zh-CN" altLang="en-US" sz="3800" b="1" dirty="0" smtClean="0">
                <a:solidFill>
                  <a:srgbClr val="FF0000"/>
                </a:solidFill>
              </a:rPr>
              <a:t>（脏数据</a:t>
            </a:r>
            <a:r>
              <a:rPr lang="zh-CN" altLang="en-US" sz="3800" b="1" dirty="0" smtClean="0">
                <a:solidFill>
                  <a:srgbClr val="0000FF"/>
                </a:solidFill>
              </a:rPr>
              <a:t>）</a:t>
            </a:r>
            <a:r>
              <a:rPr lang="en-US" altLang="zh-CN" sz="3800" b="1" dirty="0" smtClean="0">
                <a:solidFill>
                  <a:srgbClr val="0000FF"/>
                </a:solidFill>
              </a:rPr>
              <a:t>-- </a:t>
            </a:r>
            <a:r>
              <a:rPr lang="zh-CN" altLang="en-US" sz="3800" b="1" dirty="0" smtClean="0">
                <a:solidFill>
                  <a:srgbClr val="0000FF"/>
                </a:solidFill>
              </a:rPr>
              <a:t>无效数据</a:t>
            </a:r>
            <a:r>
              <a:rPr lang="en-US" altLang="zh-CN" sz="3800" b="1" dirty="0" smtClean="0">
                <a:solidFill>
                  <a:srgbClr val="0000FF"/>
                </a:solidFill>
              </a:rPr>
              <a:t>/</a:t>
            </a:r>
            <a:r>
              <a:rPr lang="zh-CN" altLang="en-US" sz="3800" b="1" dirty="0" smtClean="0">
                <a:solidFill>
                  <a:srgbClr val="0000FF"/>
                </a:solidFill>
              </a:rPr>
              <a:t>病毒</a:t>
            </a:r>
            <a:endParaRPr lang="en-US" altLang="zh-CN" sz="3800" b="1" dirty="0" smtClean="0">
              <a:solidFill>
                <a:srgbClr val="FF0000"/>
              </a:solidFill>
            </a:endParaRPr>
          </a:p>
          <a:p>
            <a:pPr lvl="0"/>
            <a:r>
              <a:rPr lang="en-US" altLang="zh-CN" sz="3800" dirty="0" smtClean="0">
                <a:solidFill>
                  <a:srgbClr val="0000FF"/>
                </a:solidFill>
              </a:rPr>
              <a:t>H </a:t>
            </a:r>
            <a:r>
              <a:rPr lang="zh-CN" altLang="en-US" sz="3800" b="1" dirty="0" smtClean="0">
                <a:solidFill>
                  <a:srgbClr val="FF3300"/>
                </a:solidFill>
              </a:rPr>
              <a:t>数据清洗    </a:t>
            </a:r>
            <a:r>
              <a:rPr lang="zh-CN" altLang="en-US" sz="3800" b="1" dirty="0" smtClean="0">
                <a:solidFill>
                  <a:srgbClr val="0000FF"/>
                </a:solidFill>
              </a:rPr>
              <a:t>原始数据处理</a:t>
            </a:r>
            <a:endParaRPr lang="en-US" altLang="zh-CN" sz="3800" b="1" dirty="0" smtClean="0">
              <a:solidFill>
                <a:srgbClr val="0000FF"/>
              </a:solidFill>
            </a:endParaRPr>
          </a:p>
          <a:p>
            <a:pPr lvl="0"/>
            <a:r>
              <a:rPr lang="en-US" altLang="zh-CN" sz="3800" dirty="0" smtClean="0">
                <a:solidFill>
                  <a:srgbClr val="0000FF"/>
                </a:solidFill>
              </a:rPr>
              <a:t> I  </a:t>
            </a:r>
            <a:r>
              <a:rPr lang="zh-CN" altLang="en-US" sz="3800" b="1" dirty="0" smtClean="0">
                <a:solidFill>
                  <a:srgbClr val="0000FF"/>
                </a:solidFill>
              </a:rPr>
              <a:t>数据净化    大数据处理</a:t>
            </a:r>
            <a:endParaRPr lang="en-US" altLang="zh-CN" sz="3800" b="1" dirty="0" smtClean="0">
              <a:solidFill>
                <a:srgbClr val="0000FF"/>
              </a:solidFill>
            </a:endParaRPr>
          </a:p>
          <a:p>
            <a:pPr marL="0" lvl="0" indent="0">
              <a:buNone/>
            </a:pP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030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/>
          </a:bodyPr>
          <a:lstStyle/>
          <a:p>
            <a:r>
              <a:rPr lang="zh-CN" altLang="zh-CN" sz="6000" b="1" dirty="0" smtClean="0">
                <a:solidFill>
                  <a:srgbClr val="0000FF"/>
                </a:solidFill>
              </a:rPr>
              <a:t>数据</a:t>
            </a:r>
            <a:r>
              <a:rPr lang="zh-CN" altLang="zh-CN" sz="6000" b="1" dirty="0">
                <a:solidFill>
                  <a:srgbClr val="0000FF"/>
                </a:solidFill>
              </a:rPr>
              <a:t>的单位</a:t>
            </a:r>
            <a:r>
              <a:rPr lang="zh-CN" altLang="zh-CN" sz="6000" b="1" dirty="0" smtClean="0">
                <a:solidFill>
                  <a:srgbClr val="0000FF"/>
                </a:solidFill>
              </a:rPr>
              <a:t>（计量）</a:t>
            </a:r>
            <a:endParaRPr lang="zh-CN" altLang="en-US" sz="6000" dirty="0">
              <a:solidFill>
                <a:srgbClr val="0000FF"/>
              </a:solidFill>
            </a:endParaRPr>
          </a:p>
        </p:txBody>
      </p:sp>
      <p:pic>
        <p:nvPicPr>
          <p:cNvPr id="4" name="内容占位符 3" descr="C:\Users\hejk\AppData\Local\Temp\1610776842(1)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144000" cy="5733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8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0000FF"/>
                </a:solidFill>
              </a:rPr>
              <a:t>大数据与统计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r>
              <a:rPr lang="zh-CN" altLang="en-US" b="1" u="sng" dirty="0" smtClean="0">
                <a:solidFill>
                  <a:srgbClr val="0000FF"/>
                </a:solidFill>
              </a:rPr>
              <a:t>不同点</a:t>
            </a:r>
            <a:endParaRPr lang="en-US" altLang="zh-CN" b="1" u="sng" dirty="0" smtClean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统计是</a:t>
            </a:r>
            <a:r>
              <a:rPr lang="zh-CN" altLang="en-US" b="1" dirty="0" smtClean="0">
                <a:solidFill>
                  <a:srgbClr val="0000FF"/>
                </a:solidFill>
              </a:rPr>
              <a:t>先有数学模型</a:t>
            </a:r>
            <a:r>
              <a:rPr lang="zh-CN" altLang="en-US" dirty="0" smtClean="0">
                <a:solidFill>
                  <a:srgbClr val="0000FF"/>
                </a:solidFill>
              </a:rPr>
              <a:t>，再按</a:t>
            </a:r>
            <a:r>
              <a:rPr lang="zh-CN" altLang="en-US" b="1" dirty="0">
                <a:solidFill>
                  <a:srgbClr val="0000FF"/>
                </a:solidFill>
              </a:rPr>
              <a:t>数学模型</a:t>
            </a:r>
            <a:r>
              <a:rPr lang="zh-CN" altLang="en-US" dirty="0" smtClean="0">
                <a:solidFill>
                  <a:srgbClr val="0000FF"/>
                </a:solidFill>
              </a:rPr>
              <a:t>去找</a:t>
            </a:r>
            <a:r>
              <a:rPr lang="zh-CN" altLang="en-US" b="1" dirty="0" smtClean="0">
                <a:solidFill>
                  <a:srgbClr val="0000FF"/>
                </a:solidFill>
              </a:rPr>
              <a:t>信息</a:t>
            </a:r>
            <a:r>
              <a:rPr lang="en-US" altLang="zh-CN" b="1" dirty="0" smtClean="0">
                <a:solidFill>
                  <a:srgbClr val="0000FF"/>
                </a:solidFill>
              </a:rPr>
              <a:t>/</a:t>
            </a:r>
            <a:r>
              <a:rPr lang="zh-CN" altLang="en-US" b="1" dirty="0" smtClean="0">
                <a:solidFill>
                  <a:srgbClr val="0000FF"/>
                </a:solidFill>
              </a:rPr>
              <a:t>数据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b="1" dirty="0" smtClean="0">
                <a:solidFill>
                  <a:srgbClr val="0000FF"/>
                </a:solidFill>
              </a:rPr>
              <a:t>大数据</a:t>
            </a:r>
            <a:r>
              <a:rPr lang="zh-CN" altLang="en-US" dirty="0" smtClean="0">
                <a:solidFill>
                  <a:srgbClr val="0000FF"/>
                </a:solidFill>
              </a:rPr>
              <a:t>是依据现有的可以共享到的数据</a:t>
            </a:r>
            <a:r>
              <a:rPr lang="zh-CN" altLang="en-US" dirty="0">
                <a:solidFill>
                  <a:srgbClr val="0000FF"/>
                </a:solidFill>
              </a:rPr>
              <a:t>，</a:t>
            </a:r>
            <a:r>
              <a:rPr lang="zh-CN" altLang="en-US" dirty="0" smtClean="0">
                <a:solidFill>
                  <a:srgbClr val="0000FF"/>
                </a:solidFill>
              </a:rPr>
              <a:t>直接设计数学模型</a:t>
            </a:r>
            <a:r>
              <a:rPr lang="zh-CN" altLang="en-US" dirty="0">
                <a:solidFill>
                  <a:srgbClr val="0000FF"/>
                </a:solidFill>
              </a:rPr>
              <a:t>、</a:t>
            </a:r>
            <a:r>
              <a:rPr lang="zh-CN" altLang="en-US" dirty="0" smtClean="0">
                <a:solidFill>
                  <a:srgbClr val="0000FF"/>
                </a:solidFill>
              </a:rPr>
              <a:t>分析研究</a:t>
            </a:r>
            <a:r>
              <a:rPr lang="en-US" altLang="zh-CN" dirty="0" smtClean="0">
                <a:solidFill>
                  <a:srgbClr val="0000FF"/>
                </a:solidFill>
              </a:rPr>
              <a:t>,</a:t>
            </a:r>
            <a:r>
              <a:rPr lang="zh-CN" altLang="en-US" dirty="0" smtClean="0">
                <a:solidFill>
                  <a:srgbClr val="0000FF"/>
                </a:solidFill>
              </a:rPr>
              <a:t>无需再做数据处理而是直接采集数据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b="1" u="sng" dirty="0">
                <a:solidFill>
                  <a:srgbClr val="0000FF"/>
                </a:solidFill>
              </a:rPr>
              <a:t>大数据是</a:t>
            </a:r>
            <a:r>
              <a:rPr lang="zh-CN" altLang="en-US" b="1" u="sng" dirty="0" smtClean="0">
                <a:solidFill>
                  <a:srgbClr val="0000FF"/>
                </a:solidFill>
              </a:rPr>
              <a:t>数学模型在后</a:t>
            </a:r>
            <a:r>
              <a:rPr lang="en-US" altLang="zh-CN" b="1" u="sng" dirty="0" smtClean="0">
                <a:solidFill>
                  <a:srgbClr val="0000FF"/>
                </a:solidFill>
              </a:rPr>
              <a:t>,</a:t>
            </a:r>
            <a:r>
              <a:rPr lang="zh-CN" altLang="en-US" b="1" u="sng" dirty="0" smtClean="0">
                <a:solidFill>
                  <a:srgbClr val="0000FF"/>
                </a:solidFill>
              </a:rPr>
              <a:t>统计数学模型在前</a:t>
            </a:r>
            <a:endParaRPr lang="en-US" altLang="zh-CN" b="1" u="sng" dirty="0" smtClean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   大数据可以说成是数理统计分析的</a:t>
            </a:r>
            <a:r>
              <a:rPr lang="zh-CN" altLang="en-US" b="1" dirty="0" smtClean="0">
                <a:solidFill>
                  <a:srgbClr val="0000FF"/>
                </a:solidFill>
              </a:rPr>
              <a:t>分支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   大数据又不完全属于数理统计分析的范畴，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  </a:t>
            </a:r>
            <a:r>
              <a:rPr lang="zh-CN" altLang="en-US" b="1" dirty="0" smtClean="0">
                <a:solidFill>
                  <a:srgbClr val="FF0000"/>
                </a:solidFill>
              </a:rPr>
              <a:t>大</a:t>
            </a:r>
            <a:r>
              <a:rPr lang="zh-CN" altLang="en-US" b="1" dirty="0">
                <a:solidFill>
                  <a:srgbClr val="FF0000"/>
                </a:solidFill>
              </a:rPr>
              <a:t>数据是</a:t>
            </a:r>
            <a:r>
              <a:rPr lang="zh-CN" altLang="en-US" b="1" dirty="0" smtClean="0">
                <a:solidFill>
                  <a:srgbClr val="FF0000"/>
                </a:solidFill>
              </a:rPr>
              <a:t>计算机技术与统计理论的结合的产物。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 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931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1</a:t>
            </a:r>
            <a:r>
              <a:rPr lang="zh-CN" altLang="en-US" dirty="0" smtClean="0">
                <a:solidFill>
                  <a:srgbClr val="0000FF"/>
                </a:solidFill>
              </a:rPr>
              <a:t>、成立大数据研究的专家团队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2</a:t>
            </a:r>
            <a:r>
              <a:rPr lang="zh-CN" altLang="en-US" dirty="0" smtClean="0">
                <a:solidFill>
                  <a:srgbClr val="0000FF"/>
                </a:solidFill>
              </a:rPr>
              <a:t>、人员组成要</a:t>
            </a:r>
            <a:r>
              <a:rPr lang="zh-CN" altLang="zh-CN" sz="2800" dirty="0" smtClean="0">
                <a:solidFill>
                  <a:srgbClr val="0000FF"/>
                </a:solidFill>
              </a:rPr>
              <a:t>跨</a:t>
            </a:r>
            <a:r>
              <a:rPr lang="zh-CN" altLang="en-US" sz="2800" dirty="0" smtClean="0">
                <a:solidFill>
                  <a:srgbClr val="0000FF"/>
                </a:solidFill>
              </a:rPr>
              <a:t>专业、</a:t>
            </a:r>
            <a:r>
              <a:rPr lang="zh-CN" altLang="zh-CN" sz="2800" dirty="0" smtClean="0">
                <a:solidFill>
                  <a:srgbClr val="0000FF"/>
                </a:solidFill>
              </a:rPr>
              <a:t>跨行业</a:t>
            </a:r>
            <a:r>
              <a:rPr lang="zh-CN" altLang="en-US" sz="2800" dirty="0" smtClean="0">
                <a:solidFill>
                  <a:srgbClr val="0000FF"/>
                </a:solidFill>
              </a:rPr>
              <a:t>、懂管理、</a:t>
            </a:r>
            <a:r>
              <a:rPr lang="zh-CN" altLang="en-US" sz="2800" dirty="0">
                <a:solidFill>
                  <a:srgbClr val="0000FF"/>
                </a:solidFill>
              </a:rPr>
              <a:t>懂</a:t>
            </a:r>
            <a:r>
              <a:rPr lang="zh-CN" altLang="en-US" sz="2800" dirty="0" smtClean="0">
                <a:solidFill>
                  <a:srgbClr val="0000FF"/>
                </a:solidFill>
              </a:rPr>
              <a:t>技术</a:t>
            </a:r>
            <a:endParaRPr lang="en-US" altLang="zh-CN" sz="2800" dirty="0" smtClean="0">
              <a:solidFill>
                <a:srgbClr val="0000FF"/>
              </a:solidFill>
            </a:endParaRPr>
          </a:p>
          <a:p>
            <a:r>
              <a:rPr lang="en-US" altLang="zh-CN" sz="2800" dirty="0" smtClean="0">
                <a:solidFill>
                  <a:srgbClr val="0000FF"/>
                </a:solidFill>
              </a:rPr>
              <a:t>3</a:t>
            </a:r>
            <a:r>
              <a:rPr lang="zh-CN" altLang="en-US" sz="2800" dirty="0" smtClean="0">
                <a:solidFill>
                  <a:srgbClr val="0000FF"/>
                </a:solidFill>
              </a:rPr>
              <a:t>、专业人员设计数学模型</a:t>
            </a:r>
            <a:endParaRPr lang="en-US" altLang="zh-CN" sz="2800" dirty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4</a:t>
            </a:r>
            <a:r>
              <a:rPr lang="zh-CN" altLang="en-US" dirty="0" smtClean="0">
                <a:solidFill>
                  <a:srgbClr val="0000FF"/>
                </a:solidFill>
              </a:rPr>
              <a:t>、原始数据提取有效数据   </a:t>
            </a:r>
            <a:r>
              <a:rPr lang="zh-CN" altLang="en-US" dirty="0" smtClean="0">
                <a:solidFill>
                  <a:srgbClr val="FF0000"/>
                </a:solidFill>
              </a:rPr>
              <a:t>软件开发人员实现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5</a:t>
            </a:r>
            <a:r>
              <a:rPr lang="zh-CN" altLang="en-US" dirty="0" smtClean="0">
                <a:solidFill>
                  <a:srgbClr val="0000FF"/>
                </a:solidFill>
              </a:rPr>
              <a:t>、净化数据                           </a:t>
            </a:r>
            <a:r>
              <a:rPr lang="zh-CN" altLang="en-US" dirty="0" smtClean="0">
                <a:solidFill>
                  <a:srgbClr val="FF0000"/>
                </a:solidFill>
              </a:rPr>
              <a:t>软件开发</a:t>
            </a:r>
            <a:r>
              <a:rPr lang="zh-CN" altLang="en-US" dirty="0">
                <a:solidFill>
                  <a:srgbClr val="FF0000"/>
                </a:solidFill>
              </a:rPr>
              <a:t>人员实现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6</a:t>
            </a:r>
            <a:r>
              <a:rPr lang="zh-CN" altLang="en-US" dirty="0" smtClean="0">
                <a:solidFill>
                  <a:srgbClr val="0000FF"/>
                </a:solidFill>
              </a:rPr>
              <a:t>、分析</a:t>
            </a:r>
            <a:r>
              <a:rPr lang="en-US" altLang="zh-CN" dirty="0" smtClean="0">
                <a:solidFill>
                  <a:srgbClr val="0000FF"/>
                </a:solidFill>
              </a:rPr>
              <a:t>/</a:t>
            </a:r>
            <a:r>
              <a:rPr lang="zh-CN" altLang="en-US" dirty="0" smtClean="0">
                <a:solidFill>
                  <a:srgbClr val="0000FF"/>
                </a:solidFill>
              </a:rPr>
              <a:t>研究                          专家团队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7</a:t>
            </a:r>
            <a:r>
              <a:rPr lang="zh-CN" altLang="en-US" dirty="0" smtClean="0">
                <a:solidFill>
                  <a:srgbClr val="0000FF"/>
                </a:solidFill>
              </a:rPr>
              <a:t>、修改</a:t>
            </a:r>
            <a:r>
              <a:rPr lang="zh-CN" altLang="en-US" sz="2400" dirty="0">
                <a:solidFill>
                  <a:srgbClr val="0000FF"/>
                </a:solidFill>
              </a:rPr>
              <a:t>数学模型</a:t>
            </a:r>
            <a:endParaRPr lang="en-US" altLang="zh-CN" sz="2400" dirty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8</a:t>
            </a:r>
            <a:r>
              <a:rPr lang="zh-CN" altLang="en-US" dirty="0" smtClean="0">
                <a:solidFill>
                  <a:srgbClr val="0000FF"/>
                </a:solidFill>
              </a:rPr>
              <a:t>、重复</a:t>
            </a:r>
            <a:r>
              <a:rPr lang="en-US" altLang="zh-CN" dirty="0" smtClean="0">
                <a:solidFill>
                  <a:srgbClr val="0000FF"/>
                </a:solidFill>
              </a:rPr>
              <a:t>3-6</a:t>
            </a:r>
          </a:p>
          <a:p>
            <a:r>
              <a:rPr lang="en-US" altLang="zh-CN" dirty="0" smtClean="0">
                <a:solidFill>
                  <a:srgbClr val="0000FF"/>
                </a:solidFill>
              </a:rPr>
              <a:t>9</a:t>
            </a:r>
            <a:r>
              <a:rPr lang="zh-CN" altLang="en-US" dirty="0" smtClean="0">
                <a:solidFill>
                  <a:srgbClr val="0000FF"/>
                </a:solidFill>
              </a:rPr>
              <a:t>、数据挖掘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10</a:t>
            </a:r>
            <a:r>
              <a:rPr lang="zh-CN" altLang="en-US" dirty="0" smtClean="0">
                <a:solidFill>
                  <a:srgbClr val="0000FF"/>
                </a:solidFill>
              </a:rPr>
              <a:t>、数据交易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1.8</a:t>
            </a:r>
            <a:r>
              <a:rPr lang="zh-CN" altLang="en-US" dirty="0" smtClean="0">
                <a:solidFill>
                  <a:srgbClr val="0000FF"/>
                </a:solidFill>
              </a:rPr>
              <a:t>研究</a:t>
            </a:r>
            <a:r>
              <a:rPr lang="zh-CN" altLang="en-US" dirty="0" smtClean="0">
                <a:solidFill>
                  <a:srgbClr val="0000FF"/>
                </a:solidFill>
              </a:rPr>
              <a:t>大数据 流程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4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5275"/>
            <a:ext cx="9144000" cy="6990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98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58896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6000" b="1" dirty="0">
                <a:solidFill>
                  <a:srgbClr val="0000FF"/>
                </a:solidFill>
                <a:latin typeface="+mn-ea"/>
              </a:rPr>
              <a:t>1</a:t>
            </a:r>
            <a:r>
              <a:rPr lang="en-US" altLang="zh-CN" sz="6000" b="1" dirty="0">
                <a:solidFill>
                  <a:srgbClr val="0000FF"/>
                </a:solidFill>
              </a:rPr>
              <a:t>.</a:t>
            </a:r>
            <a:r>
              <a:rPr lang="en-US" altLang="zh-CN" sz="6000" b="1" dirty="0">
                <a:solidFill>
                  <a:srgbClr val="0000FF"/>
                </a:solidFill>
                <a:latin typeface="+mn-ea"/>
              </a:rPr>
              <a:t>1</a:t>
            </a:r>
            <a:r>
              <a:rPr lang="zh-CN" altLang="en-US" sz="6000" b="1" dirty="0">
                <a:solidFill>
                  <a:srgbClr val="0000FF"/>
                </a:solidFill>
                <a:latin typeface="+mn-ea"/>
              </a:rPr>
              <a:t>、大数据产业发展的</a:t>
            </a:r>
            <a:r>
              <a:rPr lang="zh-CN" altLang="en-US" sz="6000" b="1" dirty="0" smtClean="0">
                <a:solidFill>
                  <a:srgbClr val="0000FF"/>
                </a:solidFill>
                <a:latin typeface="+mn-ea"/>
              </a:rPr>
              <a:t>基础</a:t>
            </a:r>
            <a:r>
              <a:rPr lang="en-US" altLang="zh-CN" sz="6000" b="1" dirty="0" smtClean="0">
                <a:solidFill>
                  <a:srgbClr val="0000FF"/>
                </a:solidFill>
                <a:latin typeface="+mn-ea"/>
              </a:rPr>
              <a:t/>
            </a:r>
            <a:br>
              <a:rPr lang="en-US" altLang="zh-CN" sz="6000" b="1" dirty="0" smtClean="0">
                <a:solidFill>
                  <a:srgbClr val="0000FF"/>
                </a:solidFill>
                <a:latin typeface="+mn-ea"/>
              </a:rPr>
            </a:br>
            <a:r>
              <a:rPr lang="zh-CN" altLang="zh-CN" sz="6000" b="1" dirty="0">
                <a:solidFill>
                  <a:srgbClr val="0000FF"/>
                </a:solidFill>
                <a:latin typeface="+mn-ea"/>
              </a:rPr>
              <a:t/>
            </a:r>
            <a:br>
              <a:rPr lang="zh-CN" altLang="zh-CN" sz="6000" b="1" dirty="0">
                <a:solidFill>
                  <a:srgbClr val="0000FF"/>
                </a:solidFill>
                <a:latin typeface="+mn-ea"/>
              </a:rPr>
            </a:br>
            <a:r>
              <a:rPr lang="zh-CN" altLang="en-US" sz="6000" b="1" dirty="0" smtClean="0">
                <a:solidFill>
                  <a:srgbClr val="0000FF"/>
                </a:solidFill>
                <a:latin typeface="+mn-ea"/>
              </a:rPr>
              <a:t>超</a:t>
            </a:r>
            <a:r>
              <a:rPr lang="zh-CN" altLang="en-US" sz="6000" b="1" dirty="0">
                <a:solidFill>
                  <a:srgbClr val="0000FF"/>
                </a:solidFill>
                <a:latin typeface="+mn-ea"/>
              </a:rPr>
              <a:t>大规模</a:t>
            </a:r>
            <a:r>
              <a:rPr lang="zh-CN" altLang="en-US" sz="6000" b="1" dirty="0" smtClean="0">
                <a:solidFill>
                  <a:srgbClr val="0000FF"/>
                </a:solidFill>
                <a:latin typeface="+mn-ea"/>
              </a:rPr>
              <a:t>计算机</a:t>
            </a:r>
            <a:r>
              <a:rPr lang="en-US" altLang="zh-CN" sz="6000" b="1" dirty="0" smtClean="0">
                <a:solidFill>
                  <a:srgbClr val="0000FF"/>
                </a:solidFill>
                <a:latin typeface="+mn-ea"/>
              </a:rPr>
              <a:t/>
            </a:r>
            <a:br>
              <a:rPr lang="en-US" altLang="zh-CN" sz="6000" b="1" dirty="0" smtClean="0">
                <a:solidFill>
                  <a:srgbClr val="0000FF"/>
                </a:solidFill>
                <a:latin typeface="+mn-ea"/>
              </a:rPr>
            </a:br>
            <a:r>
              <a:rPr lang="zh-CN" altLang="en-US" sz="6000" b="1" dirty="0" smtClean="0">
                <a:solidFill>
                  <a:srgbClr val="0000FF"/>
                </a:solidFill>
                <a:latin typeface="+mn-ea"/>
              </a:rPr>
              <a:t>分布式存储、</a:t>
            </a:r>
            <a:r>
              <a:rPr lang="zh-CN" altLang="en-US" sz="6000" b="1" dirty="0" smtClean="0">
                <a:solidFill>
                  <a:srgbClr val="0000FF"/>
                </a:solidFill>
                <a:latin typeface="+mn-ea"/>
              </a:rPr>
              <a:t>计算</a:t>
            </a:r>
            <a:r>
              <a:rPr lang="en-US" altLang="zh-CN" sz="6000" b="1" dirty="0" smtClean="0">
                <a:solidFill>
                  <a:srgbClr val="0000FF"/>
                </a:solidFill>
                <a:latin typeface="+mn-ea"/>
              </a:rPr>
              <a:t/>
            </a:r>
            <a:br>
              <a:rPr lang="en-US" altLang="zh-CN" sz="6000" b="1" dirty="0" smtClean="0">
                <a:solidFill>
                  <a:srgbClr val="0000FF"/>
                </a:solidFill>
                <a:latin typeface="+mn-ea"/>
              </a:rPr>
            </a:br>
            <a:r>
              <a:rPr lang="zh-CN" altLang="en-US" sz="6000" b="1" dirty="0">
                <a:solidFill>
                  <a:srgbClr val="0000FF"/>
                </a:solidFill>
                <a:latin typeface="+mn-ea"/>
              </a:rPr>
              <a:t>数据中心</a:t>
            </a:r>
            <a:r>
              <a:rPr lang="zh-CN" altLang="en-US" sz="6000" b="1" dirty="0" smtClean="0">
                <a:solidFill>
                  <a:srgbClr val="0000FF"/>
                </a:solidFill>
                <a:latin typeface="+mn-ea"/>
              </a:rPr>
              <a:t>兴起</a:t>
            </a:r>
            <a:r>
              <a:rPr lang="en-US" altLang="zh-CN" sz="6000" b="1" dirty="0" smtClean="0">
                <a:solidFill>
                  <a:srgbClr val="0000FF"/>
                </a:solidFill>
                <a:latin typeface="+mn-ea"/>
              </a:rPr>
              <a:t/>
            </a:r>
            <a:br>
              <a:rPr lang="en-US" altLang="zh-CN" sz="6000" b="1" dirty="0" smtClean="0">
                <a:solidFill>
                  <a:srgbClr val="0000FF"/>
                </a:solidFill>
                <a:latin typeface="+mn-ea"/>
              </a:rPr>
            </a:br>
            <a:r>
              <a:rPr lang="zh-CN" altLang="en-US" sz="6000" b="1" dirty="0" smtClean="0">
                <a:solidFill>
                  <a:srgbClr val="0000FF"/>
                </a:solidFill>
                <a:latin typeface="+mn-ea"/>
              </a:rPr>
              <a:t>大</a:t>
            </a:r>
            <a:r>
              <a:rPr lang="zh-CN" altLang="en-US" sz="6000" b="1" dirty="0">
                <a:solidFill>
                  <a:srgbClr val="0000FF"/>
                </a:solidFill>
                <a:latin typeface="+mn-ea"/>
              </a:rPr>
              <a:t>数据</a:t>
            </a:r>
            <a:r>
              <a:rPr lang="zh-CN" altLang="en-US" sz="6000" b="1" dirty="0" smtClean="0">
                <a:solidFill>
                  <a:srgbClr val="0000FF"/>
                </a:solidFill>
                <a:latin typeface="+mn-ea"/>
              </a:rPr>
              <a:t>奠定了基础</a:t>
            </a:r>
            <a:r>
              <a:rPr lang="zh-CN" altLang="zh-CN" sz="6000" b="1" dirty="0">
                <a:solidFill>
                  <a:srgbClr val="0000FF"/>
                </a:solidFill>
                <a:latin typeface="+mn-ea"/>
              </a:rPr>
              <a:t/>
            </a:r>
            <a:br>
              <a:rPr lang="zh-CN" altLang="zh-CN" sz="6000" b="1" dirty="0">
                <a:solidFill>
                  <a:srgbClr val="0000FF"/>
                </a:solidFill>
                <a:latin typeface="+mn-ea"/>
              </a:rPr>
            </a:br>
            <a:endParaRPr lang="zh-CN" altLang="en-US" sz="6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-3381" y="548680"/>
            <a:ext cx="9144000" cy="5805264"/>
          </a:xfrm>
        </p:spPr>
        <p:txBody>
          <a:bodyPr>
            <a:normAutofit/>
          </a:bodyPr>
          <a:lstStyle/>
          <a:p>
            <a:pPr algn="ctr"/>
            <a:r>
              <a:rPr lang="zh-CN" altLang="zh-CN" sz="7200" b="1" dirty="0">
                <a:solidFill>
                  <a:srgbClr val="0000FF"/>
                </a:solidFill>
                <a:effectLst/>
              </a:rPr>
              <a:t>第</a:t>
            </a:r>
            <a:r>
              <a:rPr lang="zh-CN" altLang="en-US" sz="7200" b="1" dirty="0">
                <a:solidFill>
                  <a:srgbClr val="0000FF"/>
                </a:solidFill>
                <a:effectLst/>
              </a:rPr>
              <a:t>二</a:t>
            </a:r>
            <a:r>
              <a:rPr lang="zh-CN" altLang="zh-CN" sz="7200" b="1" dirty="0">
                <a:solidFill>
                  <a:srgbClr val="0000FF"/>
                </a:solidFill>
                <a:effectLst/>
              </a:rPr>
              <a:t>部分</a:t>
            </a:r>
            <a:r>
              <a:rPr lang="en-US" altLang="zh-CN" sz="7200" b="1" dirty="0">
                <a:solidFill>
                  <a:srgbClr val="0000FF"/>
                </a:solidFill>
                <a:effectLst/>
              </a:rPr>
              <a:t> </a:t>
            </a:r>
            <a:r>
              <a:rPr lang="zh-CN" altLang="en-US" sz="7200" dirty="0">
                <a:solidFill>
                  <a:srgbClr val="0000FF"/>
                </a:solidFill>
              </a:rPr>
              <a:t>盐业大数据</a:t>
            </a:r>
            <a:r>
              <a:rPr lang="en-US" altLang="zh-CN" sz="7200" dirty="0" smtClean="0">
                <a:solidFill>
                  <a:srgbClr val="0000FF"/>
                </a:solidFill>
              </a:rPr>
              <a:t/>
            </a:r>
            <a:br>
              <a:rPr lang="en-US" altLang="zh-CN" sz="7200" dirty="0" smtClean="0">
                <a:solidFill>
                  <a:srgbClr val="0000FF"/>
                </a:solidFill>
              </a:rPr>
            </a:br>
            <a:r>
              <a:rPr lang="en-US" altLang="zh-CN" sz="7200" dirty="0" smtClean="0">
                <a:solidFill>
                  <a:srgbClr val="0000FF"/>
                </a:solidFill>
              </a:rPr>
              <a:t/>
            </a:r>
            <a:br>
              <a:rPr lang="en-US" altLang="zh-CN" sz="7200" dirty="0" smtClean="0">
                <a:solidFill>
                  <a:srgbClr val="0000FF"/>
                </a:solidFill>
              </a:rPr>
            </a:br>
            <a:r>
              <a:rPr lang="zh-CN" altLang="en-US" sz="6600" b="1" dirty="0" smtClean="0">
                <a:solidFill>
                  <a:srgbClr val="0000FF"/>
                </a:solidFill>
                <a:effectLst/>
              </a:rPr>
              <a:t>第一篇 盐业数据源</a:t>
            </a:r>
            <a:r>
              <a:rPr lang="zh-CN" altLang="zh-CN" sz="6700" b="1" i="1" dirty="0">
                <a:effectLst/>
              </a:rPr>
              <a:t/>
            </a:r>
            <a:br>
              <a:rPr lang="zh-CN" altLang="zh-CN" sz="6700" b="1" i="1" dirty="0">
                <a:effectLst/>
              </a:rPr>
            </a:br>
            <a:r>
              <a:rPr lang="en-US" altLang="zh-CN" sz="7200" b="1" dirty="0">
                <a:solidFill>
                  <a:srgbClr val="FF0000"/>
                </a:solidFill>
                <a:effectLst/>
              </a:rPr>
              <a:t/>
            </a:r>
            <a:br>
              <a:rPr lang="en-US" altLang="zh-CN" sz="7200" b="1" dirty="0">
                <a:solidFill>
                  <a:srgbClr val="FF0000"/>
                </a:solidFill>
                <a:effectLst/>
              </a:rPr>
            </a:br>
            <a:endParaRPr lang="zh-CN" altLang="en-US" sz="6700" dirty="0"/>
          </a:p>
        </p:txBody>
      </p:sp>
    </p:spTree>
    <p:extLst>
      <p:ext uri="{BB962C8B-B14F-4D97-AF65-F5344CB8AC3E}">
        <p14:creationId xmlns:p14="http://schemas.microsoft.com/office/powerpoint/2010/main" val="128159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 smtClean="0">
                <a:solidFill>
                  <a:srgbClr val="0000FF"/>
                </a:solidFill>
              </a:rPr>
              <a:t>企业数字化     数字化企业    </a:t>
            </a:r>
            <a:endParaRPr lang="en-US" altLang="zh-CN" sz="3600" dirty="0" smtClean="0">
              <a:solidFill>
                <a:srgbClr val="0000FF"/>
              </a:solidFill>
            </a:endParaRPr>
          </a:p>
          <a:p>
            <a:r>
              <a:rPr lang="zh-CN" altLang="en-US" sz="3600" dirty="0" smtClean="0">
                <a:solidFill>
                  <a:srgbClr val="0000FF"/>
                </a:solidFill>
              </a:rPr>
              <a:t>   用数字量化企业</a:t>
            </a:r>
            <a:endParaRPr lang="en-US" altLang="zh-CN" sz="3600" dirty="0" smtClean="0">
              <a:solidFill>
                <a:srgbClr val="0000FF"/>
              </a:solidFill>
            </a:endParaRPr>
          </a:p>
          <a:p>
            <a:r>
              <a:rPr lang="zh-CN" altLang="en-US" sz="3600" dirty="0" smtClean="0">
                <a:solidFill>
                  <a:srgbClr val="0000FF"/>
                </a:solidFill>
              </a:rPr>
              <a:t>企业资源转化成数据  </a:t>
            </a:r>
            <a:endParaRPr lang="en-US" altLang="zh-CN" sz="3600" dirty="0" smtClean="0">
              <a:solidFill>
                <a:srgbClr val="0000FF"/>
              </a:solidFill>
            </a:endParaRPr>
          </a:p>
          <a:p>
            <a:r>
              <a:rPr lang="en-US" altLang="zh-CN" sz="3600" dirty="0">
                <a:solidFill>
                  <a:srgbClr val="0000FF"/>
                </a:solidFill>
              </a:rPr>
              <a:t> </a:t>
            </a:r>
            <a:r>
              <a:rPr lang="en-US" altLang="zh-CN" sz="3600" dirty="0" smtClean="0">
                <a:solidFill>
                  <a:srgbClr val="0000FF"/>
                </a:solidFill>
              </a:rPr>
              <a:t>            </a:t>
            </a:r>
            <a:r>
              <a:rPr lang="zh-CN" altLang="en-US" sz="3600" dirty="0" smtClean="0">
                <a:solidFill>
                  <a:srgbClr val="0000FF"/>
                </a:solidFill>
              </a:rPr>
              <a:t>横向、纵向数据</a:t>
            </a:r>
            <a:endParaRPr lang="en-US" altLang="zh-CN" sz="3600" dirty="0" smtClean="0">
              <a:solidFill>
                <a:srgbClr val="0000FF"/>
              </a:solidFill>
            </a:endParaRPr>
          </a:p>
          <a:p>
            <a:r>
              <a:rPr lang="en-US" altLang="zh-CN" sz="3600" dirty="0">
                <a:solidFill>
                  <a:srgbClr val="0000FF"/>
                </a:solidFill>
              </a:rPr>
              <a:t> </a:t>
            </a:r>
            <a:r>
              <a:rPr lang="en-US" altLang="zh-CN" sz="3600" dirty="0" smtClean="0">
                <a:solidFill>
                  <a:srgbClr val="0000FF"/>
                </a:solidFill>
              </a:rPr>
              <a:t>            </a:t>
            </a:r>
            <a:r>
              <a:rPr lang="zh-CN" altLang="en-US" sz="3600" dirty="0" smtClean="0">
                <a:solidFill>
                  <a:srgbClr val="0000FF"/>
                </a:solidFill>
              </a:rPr>
              <a:t>层次（部门）关联分析</a:t>
            </a:r>
            <a:endParaRPr lang="en-US" altLang="zh-CN" sz="3600" dirty="0" smtClean="0">
              <a:solidFill>
                <a:srgbClr val="0000FF"/>
              </a:solidFill>
            </a:endParaRPr>
          </a:p>
          <a:p>
            <a:r>
              <a:rPr lang="zh-CN" altLang="en-US" sz="3600" dirty="0" smtClean="0">
                <a:solidFill>
                  <a:srgbClr val="0000FF"/>
                </a:solidFill>
              </a:rPr>
              <a:t>            内、部外部的数据 关联分析 </a:t>
            </a:r>
            <a:endParaRPr lang="en-US" altLang="zh-CN" sz="3600" dirty="0" smtClean="0">
              <a:solidFill>
                <a:srgbClr val="0000FF"/>
              </a:solidFill>
            </a:endParaRPr>
          </a:p>
          <a:p>
            <a:r>
              <a:rPr lang="zh-CN" altLang="en-US" sz="3600" dirty="0" smtClean="0">
                <a:solidFill>
                  <a:srgbClr val="0000FF"/>
                </a:solidFill>
              </a:rPr>
              <a:t>数据透明化    </a:t>
            </a:r>
            <a:r>
              <a:rPr lang="en-US" altLang="zh-CN" sz="3600" dirty="0">
                <a:solidFill>
                  <a:srgbClr val="0000FF"/>
                </a:solidFill>
              </a:rPr>
              <a:t> </a:t>
            </a:r>
            <a:r>
              <a:rPr lang="en-US" altLang="zh-CN" sz="3600" dirty="0" smtClean="0">
                <a:solidFill>
                  <a:srgbClr val="0000FF"/>
                </a:solidFill>
              </a:rPr>
              <a:t> </a:t>
            </a:r>
            <a:r>
              <a:rPr lang="zh-CN" altLang="en-US" sz="3600" dirty="0" smtClean="0">
                <a:solidFill>
                  <a:srgbClr val="0000FF"/>
                </a:solidFill>
              </a:rPr>
              <a:t>生产、经营数字化   </a:t>
            </a:r>
            <a:endParaRPr lang="en-US" altLang="zh-CN" sz="3600" dirty="0" smtClean="0">
              <a:solidFill>
                <a:srgbClr val="0000FF"/>
              </a:solidFill>
            </a:endParaRPr>
          </a:p>
          <a:p>
            <a:r>
              <a:rPr lang="zh-CN" altLang="en-US" sz="3600" dirty="0" smtClean="0">
                <a:solidFill>
                  <a:srgbClr val="0000FF"/>
                </a:solidFill>
              </a:rPr>
              <a:t>客户明晰化      客户数字化</a:t>
            </a:r>
            <a:endParaRPr lang="en-US" altLang="zh-CN" sz="3600" dirty="0" smtClean="0">
              <a:solidFill>
                <a:srgbClr val="0000FF"/>
              </a:solidFill>
            </a:endParaRPr>
          </a:p>
          <a:p>
            <a:r>
              <a:rPr lang="zh-CN" altLang="en-US" sz="3600" dirty="0" smtClean="0">
                <a:solidFill>
                  <a:srgbClr val="0000FF"/>
                </a:solidFill>
              </a:rPr>
              <a:t>历史数据          数字化档案管理 </a:t>
            </a:r>
            <a:endParaRPr lang="zh-CN" altLang="en-US" sz="3600" dirty="0">
              <a:solidFill>
                <a:srgbClr val="0000FF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2.1.1</a:t>
            </a:r>
            <a:r>
              <a:rPr lang="zh-CN" altLang="en-US" sz="4400" dirty="0" smtClean="0">
                <a:solidFill>
                  <a:srgbClr val="0000FF"/>
                </a:solidFill>
              </a:rPr>
              <a:t>企业数据源的重要性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733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企业信息源     原盐  加工   流通  零售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外协</a:t>
            </a:r>
            <a:endParaRPr lang="en-US" altLang="zh-CN" sz="2800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管理信息源</a:t>
            </a:r>
            <a:r>
              <a:rPr lang="en-US" altLang="zh-CN" sz="28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角色  </a:t>
            </a:r>
            <a:r>
              <a:rPr lang="zh-CN" altLang="en-US" sz="28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权限   </a:t>
            </a:r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办公  </a:t>
            </a:r>
            <a:r>
              <a:rPr lang="zh-CN" altLang="en-US" sz="28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人力资源</a:t>
            </a:r>
            <a:endParaRPr lang="en-US" altLang="zh-CN" sz="2800" dirty="0" smtClean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</a:t>
            </a:r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信息源     品种  </a:t>
            </a:r>
            <a:r>
              <a:rPr lang="zh-CN" altLang="en-US" sz="28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规格   </a:t>
            </a:r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包装 等</a:t>
            </a:r>
            <a:endParaRPr lang="en-US" altLang="zh-CN" sz="280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8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财务信息源     财会、税、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成本核算</a:t>
            </a:r>
            <a:r>
              <a:rPr lang="zh-CN" altLang="en-US" sz="28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en-US" altLang="zh-CN" sz="280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28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材料采购信息源 客户、材料品种、规格</a:t>
            </a:r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en-US" sz="28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规模、人员</a:t>
            </a:r>
            <a:endParaRPr lang="en-US" altLang="zh-CN" sz="280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28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生产线信息源   班次、人员、设备、材料</a:t>
            </a:r>
            <a:r>
              <a:rPr lang="en-US" altLang="zh-CN" sz="28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en-US" altLang="zh-CN" sz="280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zh-CN" altLang="en-US" sz="28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库存信息源     仓储</a:t>
            </a:r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人员、产成品、材料</a:t>
            </a:r>
            <a:endParaRPr lang="en-US" altLang="zh-CN" sz="280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28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销售信息源     销售</a:t>
            </a:r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人员、业绩</a:t>
            </a:r>
            <a:r>
              <a:rPr lang="en-US" altLang="zh-CN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  <a:p>
            <a:r>
              <a:rPr lang="en-US" altLang="zh-CN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r>
              <a:rPr lang="zh-CN" altLang="en-US" sz="28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客户信息源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上、下游客户  平行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客户</a:t>
            </a:r>
            <a:endParaRPr lang="en-US" altLang="zh-CN" sz="2800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zh-CN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储备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库存</a:t>
            </a:r>
            <a:r>
              <a:rPr lang="en-US" altLang="zh-CN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政府、社会、轮储</a:t>
            </a:r>
            <a:r>
              <a:rPr lang="en-US" altLang="zh-CN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en-US" altLang="zh-CN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11</a:t>
            </a:r>
            <a:r>
              <a:rPr lang="zh-CN" altLang="en-US" sz="28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视频监控      视频在线、数据存储</a:t>
            </a:r>
            <a:endParaRPr lang="en-US" altLang="zh-CN" sz="2800" dirty="0" smtClean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12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物流信息源    车辆</a:t>
            </a:r>
            <a:r>
              <a:rPr lang="en-US" altLang="zh-CN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人的管理</a:t>
            </a:r>
            <a:endParaRPr lang="en-US" altLang="zh-CN" sz="2800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4800" dirty="0" smtClean="0">
                <a:solidFill>
                  <a:srgbClr val="0000FF"/>
                </a:solidFill>
              </a:rPr>
              <a:t>2.1.2</a:t>
            </a:r>
            <a:r>
              <a:rPr lang="zh-CN" altLang="en-US" sz="4800" dirty="0" smtClean="0">
                <a:solidFill>
                  <a:srgbClr val="0000FF"/>
                </a:solidFill>
              </a:rPr>
              <a:t>盐业有哪些数据源</a:t>
            </a:r>
            <a:endParaRPr lang="zh-CN" alt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5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340768"/>
            <a:ext cx="4499992" cy="540060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0000FF"/>
                </a:solidFill>
              </a:rPr>
              <a:t>名称        </a:t>
            </a:r>
            <a:r>
              <a:rPr lang="zh-CN" altLang="en-US" dirty="0" smtClean="0">
                <a:solidFill>
                  <a:srgbClr val="0000FF"/>
                </a:solidFill>
              </a:rPr>
              <a:t>  类型  长度  是否空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FF0000"/>
                </a:solidFill>
              </a:rPr>
              <a:t>1</a:t>
            </a:r>
            <a:r>
              <a:rPr lang="zh-CN" altLang="en-US" dirty="0" smtClean="0">
                <a:solidFill>
                  <a:srgbClr val="0000FF"/>
                </a:solidFill>
              </a:rPr>
              <a:t>产品名称      </a:t>
            </a:r>
            <a:r>
              <a:rPr lang="en-US" altLang="zh-CN" dirty="0" smtClean="0">
                <a:solidFill>
                  <a:srgbClr val="0000FF"/>
                </a:solidFill>
              </a:rPr>
              <a:t>C        </a:t>
            </a:r>
            <a:r>
              <a:rPr lang="en-US" altLang="zh-CN" dirty="0">
                <a:solidFill>
                  <a:srgbClr val="0000FF"/>
                </a:solidFill>
              </a:rPr>
              <a:t>48           </a:t>
            </a:r>
            <a:r>
              <a:rPr lang="en-US" altLang="zh-CN" dirty="0" smtClean="0">
                <a:solidFill>
                  <a:srgbClr val="0000FF"/>
                </a:solidFill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</a:rPr>
              <a:t>2</a:t>
            </a:r>
            <a:r>
              <a:rPr lang="zh-CN" altLang="en-US" dirty="0" smtClean="0">
                <a:solidFill>
                  <a:srgbClr val="0000FF"/>
                </a:solidFill>
              </a:rPr>
              <a:t>产品品牌      </a:t>
            </a:r>
            <a:r>
              <a:rPr lang="en-US" altLang="zh-CN" dirty="0" smtClean="0">
                <a:solidFill>
                  <a:srgbClr val="0000FF"/>
                </a:solidFill>
              </a:rPr>
              <a:t>C        24             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FF0000"/>
                </a:solidFill>
              </a:rPr>
              <a:t>3</a:t>
            </a:r>
            <a:r>
              <a:rPr lang="zh-CN" altLang="en-US" dirty="0" smtClean="0">
                <a:solidFill>
                  <a:srgbClr val="0000FF"/>
                </a:solidFill>
              </a:rPr>
              <a:t>净</a:t>
            </a:r>
            <a:r>
              <a:rPr lang="zh-CN" altLang="en-US" dirty="0">
                <a:solidFill>
                  <a:srgbClr val="0000FF"/>
                </a:solidFill>
              </a:rPr>
              <a:t>含量         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>
                <a:solidFill>
                  <a:srgbClr val="0000FF"/>
                </a:solidFill>
              </a:rPr>
              <a:t>N        8             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4</a:t>
            </a:r>
            <a:r>
              <a:rPr lang="zh-CN" altLang="en-US" dirty="0" smtClean="0">
                <a:solidFill>
                  <a:srgbClr val="0000FF"/>
                </a:solidFill>
              </a:rPr>
              <a:t>单位              </a:t>
            </a:r>
            <a:r>
              <a:rPr lang="en-US" altLang="zh-CN" dirty="0">
                <a:solidFill>
                  <a:srgbClr val="0000FF"/>
                </a:solidFill>
              </a:rPr>
              <a:t>C   </a:t>
            </a:r>
            <a:r>
              <a:rPr lang="en-US" altLang="zh-CN" dirty="0" smtClean="0">
                <a:solidFill>
                  <a:srgbClr val="0000FF"/>
                </a:solidFill>
              </a:rPr>
              <a:t>      </a:t>
            </a:r>
            <a:r>
              <a:rPr lang="en-US" altLang="zh-CN" dirty="0">
                <a:solidFill>
                  <a:srgbClr val="0000FF"/>
                </a:solidFill>
              </a:rPr>
              <a:t>2</a:t>
            </a:r>
            <a:r>
              <a:rPr lang="zh-CN" altLang="en-US" dirty="0">
                <a:solidFill>
                  <a:srgbClr val="0000FF"/>
                </a:solidFill>
              </a:rPr>
              <a:t> </a:t>
            </a:r>
            <a:r>
              <a:rPr lang="zh-CN" altLang="en-US" dirty="0" smtClean="0">
                <a:solidFill>
                  <a:srgbClr val="0000FF"/>
                </a:solidFill>
              </a:rPr>
              <a:t>           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FF0000"/>
                </a:solidFill>
              </a:rPr>
              <a:t>5</a:t>
            </a:r>
            <a:r>
              <a:rPr lang="zh-CN" altLang="en-US" dirty="0" smtClean="0">
                <a:solidFill>
                  <a:srgbClr val="0000FF"/>
                </a:solidFill>
              </a:rPr>
              <a:t>规格              </a:t>
            </a:r>
            <a:r>
              <a:rPr lang="en-US" altLang="zh-CN" dirty="0" smtClean="0">
                <a:solidFill>
                  <a:srgbClr val="0000FF"/>
                </a:solidFill>
              </a:rPr>
              <a:t>C         12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6</a:t>
            </a:r>
            <a:r>
              <a:rPr lang="zh-CN" altLang="en-US" dirty="0" smtClean="0">
                <a:solidFill>
                  <a:srgbClr val="0000FF"/>
                </a:solidFill>
              </a:rPr>
              <a:t>标准号          </a:t>
            </a:r>
            <a:r>
              <a:rPr lang="en-US" altLang="zh-CN" dirty="0" smtClean="0">
                <a:solidFill>
                  <a:srgbClr val="0000FF"/>
                </a:solidFill>
              </a:rPr>
              <a:t>C         20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7</a:t>
            </a:r>
            <a:r>
              <a:rPr lang="zh-CN" altLang="en-US" dirty="0" smtClean="0">
                <a:solidFill>
                  <a:srgbClr val="0000FF"/>
                </a:solidFill>
              </a:rPr>
              <a:t>类别              </a:t>
            </a:r>
            <a:r>
              <a:rPr lang="en-US" altLang="zh-CN" dirty="0" smtClean="0">
                <a:solidFill>
                  <a:srgbClr val="0000FF"/>
                </a:solidFill>
              </a:rPr>
              <a:t>C         4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8</a:t>
            </a:r>
            <a:r>
              <a:rPr lang="zh-CN" altLang="en-US" dirty="0" smtClean="0">
                <a:solidFill>
                  <a:srgbClr val="0000FF"/>
                </a:solidFill>
              </a:rPr>
              <a:t>工艺              </a:t>
            </a:r>
            <a:r>
              <a:rPr lang="en-US" altLang="zh-CN" dirty="0" smtClean="0">
                <a:solidFill>
                  <a:srgbClr val="0000FF"/>
                </a:solidFill>
              </a:rPr>
              <a:t>C         4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2.1.</a:t>
            </a:r>
            <a:r>
              <a:rPr lang="en-US" altLang="zh-CN" dirty="0" smtClean="0">
                <a:solidFill>
                  <a:srgbClr val="0000FF"/>
                </a:solidFill>
              </a:rPr>
              <a:t>3 </a:t>
            </a:r>
            <a:r>
              <a:rPr lang="zh-CN" altLang="en-US" dirty="0">
                <a:solidFill>
                  <a:srgbClr val="0000FF"/>
                </a:solidFill>
              </a:rPr>
              <a:t>从专业角度看数据源项</a:t>
            </a:r>
            <a:r>
              <a:rPr lang="zh-CN" altLang="en-US" dirty="0" smtClean="0">
                <a:solidFill>
                  <a:srgbClr val="0000FF"/>
                </a:solidFill>
              </a:rPr>
              <a:t>结构</a:t>
            </a:r>
            <a:r>
              <a:rPr lang="en-US" altLang="zh-CN" dirty="0" smtClean="0">
                <a:solidFill>
                  <a:srgbClr val="0000FF"/>
                </a:solidFill>
              </a:rPr>
              <a:t/>
            </a:r>
            <a:br>
              <a:rPr lang="en-US" altLang="zh-CN" dirty="0" smtClean="0">
                <a:solidFill>
                  <a:srgbClr val="0000FF"/>
                </a:solidFill>
              </a:rPr>
            </a:br>
            <a:r>
              <a:rPr lang="zh-CN" altLang="en-US" dirty="0" smtClean="0">
                <a:solidFill>
                  <a:srgbClr val="FF0000"/>
                </a:solidFill>
              </a:rPr>
              <a:t>产品</a:t>
            </a:r>
            <a:r>
              <a:rPr lang="zh-CN" altLang="en-US" dirty="0">
                <a:solidFill>
                  <a:srgbClr val="FF0000"/>
                </a:solidFill>
              </a:rPr>
              <a:t>数据源</a:t>
            </a:r>
            <a:r>
              <a:rPr lang="zh-CN" altLang="en-US" dirty="0" smtClean="0">
                <a:solidFill>
                  <a:srgbClr val="FF0000"/>
                </a:solidFill>
              </a:rPr>
              <a:t>项结构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内容占位符 1"/>
          <p:cNvSpPr txBox="1">
            <a:spLocks/>
          </p:cNvSpPr>
          <p:nvPr/>
        </p:nvSpPr>
        <p:spPr>
          <a:xfrm>
            <a:off x="4499992" y="1397022"/>
            <a:ext cx="4644008" cy="546097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dirty="0">
                <a:solidFill>
                  <a:srgbClr val="0000FF"/>
                </a:solidFill>
              </a:rPr>
              <a:t>名称          </a:t>
            </a:r>
            <a:r>
              <a:rPr lang="zh-CN" altLang="en-US" sz="2400" dirty="0" smtClean="0">
                <a:solidFill>
                  <a:srgbClr val="0000FF"/>
                </a:solidFill>
              </a:rPr>
              <a:t>   类型  长度  是否空</a:t>
            </a:r>
            <a:endParaRPr lang="en-US" altLang="zh-CN" sz="2400" dirty="0">
              <a:solidFill>
                <a:srgbClr val="0000FF"/>
              </a:solidFill>
            </a:endParaRP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9</a:t>
            </a:r>
            <a:r>
              <a:rPr lang="zh-CN" altLang="en-US" sz="2400" dirty="0" smtClean="0">
                <a:solidFill>
                  <a:srgbClr val="0000FF"/>
                </a:solidFill>
              </a:rPr>
              <a:t>生产</a:t>
            </a:r>
            <a:r>
              <a:rPr lang="zh-CN" altLang="en-US" sz="2400" dirty="0">
                <a:solidFill>
                  <a:srgbClr val="0000FF"/>
                </a:solidFill>
              </a:rPr>
              <a:t>日期   </a:t>
            </a:r>
            <a:r>
              <a:rPr lang="zh-CN" altLang="en-US" sz="2400" dirty="0" smtClean="0">
                <a:solidFill>
                  <a:srgbClr val="0000FF"/>
                </a:solidFill>
              </a:rPr>
              <a:t> </a:t>
            </a:r>
            <a:r>
              <a:rPr lang="en-US" altLang="zh-CN" sz="2400" dirty="0" smtClean="0">
                <a:solidFill>
                  <a:srgbClr val="0000FF"/>
                </a:solidFill>
              </a:rPr>
              <a:t>DATETIME</a:t>
            </a:r>
            <a:endParaRPr lang="en-US" altLang="zh-CN" sz="2400" dirty="0">
              <a:solidFill>
                <a:srgbClr val="0000FF"/>
              </a:solidFill>
            </a:endParaRP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10</a:t>
            </a:r>
            <a:r>
              <a:rPr lang="zh-CN" altLang="en-US" sz="2400" dirty="0" smtClean="0">
                <a:solidFill>
                  <a:srgbClr val="0000FF"/>
                </a:solidFill>
              </a:rPr>
              <a:t>保质期            </a:t>
            </a:r>
            <a:r>
              <a:rPr lang="en-US" altLang="zh-CN" sz="2400" dirty="0">
                <a:solidFill>
                  <a:srgbClr val="0000FF"/>
                </a:solidFill>
              </a:rPr>
              <a:t>N          1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11</a:t>
            </a:r>
            <a:r>
              <a:rPr lang="zh-CN" altLang="en-US" sz="2400" dirty="0" smtClean="0">
                <a:solidFill>
                  <a:srgbClr val="0000FF"/>
                </a:solidFill>
              </a:rPr>
              <a:t>产地               </a:t>
            </a:r>
            <a:r>
              <a:rPr lang="en-US" altLang="zh-CN" sz="2400" dirty="0" smtClean="0">
                <a:solidFill>
                  <a:srgbClr val="0000FF"/>
                </a:solidFill>
              </a:rPr>
              <a:t>C         48</a:t>
            </a:r>
            <a:endParaRPr lang="en-US" altLang="zh-CN" sz="2400" dirty="0">
              <a:solidFill>
                <a:srgbClr val="0000FF"/>
              </a:solidFill>
            </a:endParaRP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12</a:t>
            </a:r>
            <a:r>
              <a:rPr lang="zh-CN" altLang="en-US" sz="2400" dirty="0" smtClean="0">
                <a:solidFill>
                  <a:srgbClr val="0000FF"/>
                </a:solidFill>
              </a:rPr>
              <a:t>批次               </a:t>
            </a:r>
            <a:r>
              <a:rPr lang="en-US" altLang="zh-CN" sz="2400" dirty="0">
                <a:solidFill>
                  <a:srgbClr val="0000FF"/>
                </a:solidFill>
              </a:rPr>
              <a:t>C          20</a:t>
            </a:r>
          </a:p>
          <a:p>
            <a:r>
              <a:rPr lang="en-US" altLang="zh-CN" sz="2400" b="1" dirty="0" smtClean="0">
                <a:solidFill>
                  <a:srgbClr val="FF0000"/>
                </a:solidFill>
              </a:rPr>
              <a:t>13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外</a:t>
            </a:r>
            <a:r>
              <a:rPr lang="zh-CN" altLang="en-US" sz="2400" b="1" dirty="0">
                <a:solidFill>
                  <a:srgbClr val="FF0000"/>
                </a:solidFill>
              </a:rPr>
              <a:t>包装展开图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I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14</a:t>
            </a:r>
            <a:r>
              <a:rPr lang="zh-CN" altLang="en-US" sz="2400" dirty="0" smtClean="0">
                <a:solidFill>
                  <a:srgbClr val="FF0000"/>
                </a:solidFill>
              </a:rPr>
              <a:t>追溯</a:t>
            </a:r>
            <a:r>
              <a:rPr lang="zh-CN" altLang="en-US" sz="2400" dirty="0">
                <a:solidFill>
                  <a:srgbClr val="FF0000"/>
                </a:solidFill>
              </a:rPr>
              <a:t>编码袋码  </a:t>
            </a:r>
            <a:r>
              <a:rPr lang="en-US" altLang="zh-CN" sz="1600" dirty="0" smtClean="0">
                <a:solidFill>
                  <a:srgbClr val="FF0000"/>
                </a:solidFill>
              </a:rPr>
              <a:t>C             </a:t>
            </a:r>
            <a:r>
              <a:rPr lang="en-US" altLang="zh-CN" sz="2400" dirty="0">
                <a:solidFill>
                  <a:srgbClr val="FF0000"/>
                </a:solidFill>
              </a:rPr>
              <a:t>44     </a:t>
            </a:r>
            <a:r>
              <a:rPr lang="en-US" altLang="zh-CN" sz="1600" dirty="0" smtClean="0">
                <a:solidFill>
                  <a:srgbClr val="FF0000"/>
                </a:solidFill>
              </a:rPr>
              <a:t>      </a:t>
            </a:r>
            <a:endParaRPr lang="en-US" altLang="zh-CN" sz="1600" dirty="0">
              <a:solidFill>
                <a:srgbClr val="FF0000"/>
              </a:solidFill>
            </a:endParaRP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15</a:t>
            </a:r>
            <a:r>
              <a:rPr lang="zh-CN" altLang="en-US" sz="2400" dirty="0" smtClean="0">
                <a:solidFill>
                  <a:srgbClr val="FF0000"/>
                </a:solidFill>
              </a:rPr>
              <a:t>追溯</a:t>
            </a:r>
            <a:r>
              <a:rPr lang="zh-CN" altLang="en-US" sz="2400" dirty="0">
                <a:solidFill>
                  <a:srgbClr val="FF0000"/>
                </a:solidFill>
              </a:rPr>
              <a:t>编码箱码  </a:t>
            </a:r>
            <a:r>
              <a:rPr lang="en-US" altLang="zh-CN" sz="2400" dirty="0" smtClean="0">
                <a:solidFill>
                  <a:srgbClr val="FF0000"/>
                </a:solidFill>
              </a:rPr>
              <a:t>C      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</a:rPr>
              <a:t> 44                               </a:t>
            </a:r>
            <a:endParaRPr lang="en-US" altLang="zh-CN" sz="2400" dirty="0">
              <a:solidFill>
                <a:srgbClr val="FF0000"/>
              </a:solidFill>
            </a:endParaRP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16</a:t>
            </a:r>
            <a:r>
              <a:rPr lang="zh-CN" altLang="en-US" sz="2400" dirty="0" smtClean="0">
                <a:solidFill>
                  <a:srgbClr val="FF0000"/>
                </a:solidFill>
              </a:rPr>
              <a:t>追溯</a:t>
            </a:r>
            <a:r>
              <a:rPr lang="zh-CN" altLang="en-US" sz="2400" dirty="0">
                <a:solidFill>
                  <a:srgbClr val="FF0000"/>
                </a:solidFill>
              </a:rPr>
              <a:t>编码垛码  </a:t>
            </a:r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r>
              <a:rPr lang="en-US" altLang="zh-CN" sz="2400" dirty="0" smtClean="0">
                <a:solidFill>
                  <a:srgbClr val="0000FF"/>
                </a:solidFill>
              </a:rPr>
              <a:t>        44                             </a:t>
            </a:r>
            <a:endParaRPr lang="en-US" altLang="zh-CN" sz="2400" dirty="0">
              <a:solidFill>
                <a:srgbClr val="0000FF"/>
              </a:solidFill>
            </a:endParaRP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17</a:t>
            </a:r>
            <a:r>
              <a:rPr lang="en-US" altLang="zh-CN" sz="2400" dirty="0" smtClean="0">
                <a:solidFill>
                  <a:srgbClr val="0000FF"/>
                </a:solidFill>
              </a:rPr>
              <a:t> </a:t>
            </a:r>
            <a:r>
              <a:rPr lang="zh-CN" altLang="en-US" sz="2400" dirty="0" smtClean="0">
                <a:solidFill>
                  <a:srgbClr val="0000FF"/>
                </a:solidFill>
              </a:rPr>
              <a:t>备注              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  <p:sp>
        <p:nvSpPr>
          <p:cNvPr id="5" name="标题 2"/>
          <p:cNvSpPr txBox="1">
            <a:spLocks/>
          </p:cNvSpPr>
          <p:nvPr/>
        </p:nvSpPr>
        <p:spPr>
          <a:xfrm>
            <a:off x="0" y="56388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68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0000FF"/>
                </a:solidFill>
              </a:rPr>
              <a:t>地域   一般是</a:t>
            </a:r>
            <a:r>
              <a:rPr lang="zh-CN" altLang="en-US" dirty="0">
                <a:solidFill>
                  <a:srgbClr val="0000FF"/>
                </a:solidFill>
              </a:rPr>
              <a:t>按</a:t>
            </a:r>
            <a:r>
              <a:rPr lang="zh-CN" altLang="en-US" dirty="0" smtClean="0">
                <a:solidFill>
                  <a:srgbClr val="0000FF"/>
                </a:solidFill>
              </a:rPr>
              <a:t>区划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名称                    类别   长度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省市县                   </a:t>
            </a:r>
            <a:r>
              <a:rPr lang="en-US" altLang="zh-CN" dirty="0" smtClean="0">
                <a:solidFill>
                  <a:srgbClr val="0000FF"/>
                </a:solidFill>
              </a:rPr>
              <a:t>N          6         </a:t>
            </a:r>
            <a:r>
              <a:rPr lang="zh-CN" altLang="en-US" dirty="0" smtClean="0">
                <a:solidFill>
                  <a:srgbClr val="0000FF"/>
                </a:solidFill>
              </a:rPr>
              <a:t>对应区划数据库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人口普查数据       </a:t>
            </a:r>
            <a:r>
              <a:rPr lang="en-US" altLang="zh-CN" dirty="0" smtClean="0">
                <a:solidFill>
                  <a:srgbClr val="0000FF"/>
                </a:solidFill>
              </a:rPr>
              <a:t>N</a:t>
            </a:r>
          </a:p>
          <a:p>
            <a:r>
              <a:rPr lang="zh-CN" altLang="en-US" dirty="0" smtClean="0">
                <a:solidFill>
                  <a:srgbClr val="0000FF"/>
                </a:solidFill>
              </a:rPr>
              <a:t>流动人口数据       </a:t>
            </a:r>
            <a:r>
              <a:rPr lang="en-US" altLang="zh-CN" dirty="0" smtClean="0">
                <a:solidFill>
                  <a:srgbClr val="0000FF"/>
                </a:solidFill>
              </a:rPr>
              <a:t>N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区域类别               </a:t>
            </a:r>
            <a:r>
              <a:rPr lang="en-US" altLang="zh-CN" dirty="0" smtClean="0">
                <a:solidFill>
                  <a:srgbClr val="0000FF"/>
                </a:solidFill>
              </a:rPr>
              <a:t>C         14</a:t>
            </a:r>
          </a:p>
          <a:p>
            <a:r>
              <a:rPr lang="zh-CN" altLang="en-US" dirty="0" smtClean="0">
                <a:solidFill>
                  <a:srgbClr val="0000FF"/>
                </a:solidFill>
              </a:rPr>
              <a:t>是否富</a:t>
            </a:r>
            <a:r>
              <a:rPr lang="en-US" altLang="zh-CN" dirty="0" smtClean="0">
                <a:solidFill>
                  <a:srgbClr val="0000FF"/>
                </a:solidFill>
              </a:rPr>
              <a:t>(</a:t>
            </a:r>
            <a:r>
              <a:rPr lang="zh-CN" altLang="en-US" dirty="0" smtClean="0">
                <a:solidFill>
                  <a:srgbClr val="0000FF"/>
                </a:solidFill>
              </a:rPr>
              <a:t>贫</a:t>
            </a:r>
            <a:r>
              <a:rPr lang="en-US" altLang="zh-CN" dirty="0" smtClean="0">
                <a:solidFill>
                  <a:srgbClr val="0000FF"/>
                </a:solidFill>
              </a:rPr>
              <a:t>)</a:t>
            </a:r>
            <a:r>
              <a:rPr lang="zh-CN" altLang="en-US" dirty="0" smtClean="0">
                <a:solidFill>
                  <a:srgbClr val="0000FF"/>
                </a:solidFill>
              </a:rPr>
              <a:t>碘区    </a:t>
            </a:r>
            <a:r>
              <a:rPr lang="en-US" altLang="zh-CN" dirty="0" smtClean="0">
                <a:solidFill>
                  <a:srgbClr val="0000FF"/>
                </a:solidFill>
              </a:rPr>
              <a:t>C          1</a:t>
            </a:r>
          </a:p>
          <a:p>
            <a:r>
              <a:rPr lang="zh-CN" altLang="en-US" dirty="0" smtClean="0">
                <a:solidFill>
                  <a:srgbClr val="0000FF"/>
                </a:solidFill>
              </a:rPr>
              <a:t>备注                       </a:t>
            </a:r>
            <a:r>
              <a:rPr lang="en-US" altLang="zh-CN" dirty="0" smtClean="0">
                <a:solidFill>
                  <a:srgbClr val="0000FF"/>
                </a:solidFill>
              </a:rPr>
              <a:t>text</a:t>
            </a:r>
          </a:p>
          <a:p>
            <a:endParaRPr lang="en-US" altLang="zh-CN" dirty="0">
              <a:solidFill>
                <a:srgbClr val="0000FF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中国共有县级行政区划单位</a:t>
            </a:r>
            <a:r>
              <a:rPr lang="en-US" altLang="zh-CN" u="sng" dirty="0">
                <a:solidFill>
                  <a:srgbClr val="FF0000"/>
                </a:solidFill>
              </a:rPr>
              <a:t>2844</a:t>
            </a:r>
            <a:r>
              <a:rPr lang="zh-CN" altLang="en-US" dirty="0" smtClean="0">
                <a:solidFill>
                  <a:srgbClr val="FF0000"/>
                </a:solidFill>
              </a:rPr>
              <a:t>个。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 </a:t>
            </a:r>
            <a:r>
              <a:rPr lang="zh-CN" altLang="en-US" dirty="0" smtClean="0">
                <a:solidFill>
                  <a:srgbClr val="0000FF"/>
                </a:solidFill>
              </a:rPr>
              <a:t>区域人口数据</a:t>
            </a:r>
            <a:r>
              <a:rPr lang="zh-CN" altLang="en-US" dirty="0">
                <a:solidFill>
                  <a:srgbClr val="0000FF"/>
                </a:solidFill>
              </a:rPr>
              <a:t>源</a:t>
            </a:r>
            <a:r>
              <a:rPr lang="zh-CN" altLang="en-US" dirty="0" smtClean="0">
                <a:solidFill>
                  <a:srgbClr val="0000FF"/>
                </a:solidFill>
              </a:rPr>
              <a:t>项  </a:t>
            </a:r>
            <a:r>
              <a:rPr lang="zh-CN" altLang="en-US" dirty="0" smtClean="0">
                <a:solidFill>
                  <a:srgbClr val="FF0000"/>
                </a:solidFill>
              </a:rPr>
              <a:t>（外部）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87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79512" y="1524000"/>
            <a:ext cx="2952328" cy="5217368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1</a:t>
            </a:r>
            <a:r>
              <a:rPr lang="zh-CN" altLang="zh-CN" dirty="0" smtClean="0">
                <a:solidFill>
                  <a:srgbClr val="0000FF"/>
                </a:solidFill>
              </a:rPr>
              <a:t>客户编号</a:t>
            </a:r>
            <a:r>
              <a:rPr lang="en-US" altLang="zh-CN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altLang="zh-CN" dirty="0" smtClean="0">
                <a:solidFill>
                  <a:srgbClr val="0000FF"/>
                </a:solidFill>
              </a:rPr>
              <a:t>2</a:t>
            </a:r>
            <a:r>
              <a:rPr lang="zh-CN" altLang="zh-CN" dirty="0" smtClean="0">
                <a:solidFill>
                  <a:srgbClr val="0000FF"/>
                </a:solidFill>
              </a:rPr>
              <a:t>客户名称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3</a:t>
            </a:r>
            <a:r>
              <a:rPr lang="zh-CN" altLang="zh-CN" dirty="0" smtClean="0">
                <a:solidFill>
                  <a:srgbClr val="0000FF"/>
                </a:solidFill>
              </a:rPr>
              <a:t>客户类别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4</a:t>
            </a:r>
            <a:r>
              <a:rPr lang="zh-CN" altLang="zh-CN" dirty="0" smtClean="0">
                <a:solidFill>
                  <a:srgbClr val="0000FF"/>
                </a:solidFill>
              </a:rPr>
              <a:t>纳税人</a:t>
            </a:r>
            <a:r>
              <a:rPr lang="zh-CN" altLang="zh-CN" dirty="0">
                <a:solidFill>
                  <a:srgbClr val="0000FF"/>
                </a:solidFill>
              </a:rPr>
              <a:t>识别</a:t>
            </a:r>
            <a:r>
              <a:rPr lang="zh-CN" altLang="zh-CN" dirty="0" smtClean="0">
                <a:solidFill>
                  <a:srgbClr val="0000FF"/>
                </a:solidFill>
              </a:rPr>
              <a:t>号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5</a:t>
            </a:r>
            <a:r>
              <a:rPr lang="zh-CN" altLang="zh-CN" dirty="0" smtClean="0">
                <a:solidFill>
                  <a:srgbClr val="0000FF"/>
                </a:solidFill>
              </a:rPr>
              <a:t>开户银行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6</a:t>
            </a:r>
            <a:r>
              <a:rPr lang="zh-CN" altLang="zh-CN" dirty="0" smtClean="0">
                <a:solidFill>
                  <a:srgbClr val="0000FF"/>
                </a:solidFill>
              </a:rPr>
              <a:t>银行账号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7</a:t>
            </a:r>
            <a:r>
              <a:rPr lang="zh-CN" altLang="zh-CN" dirty="0" smtClean="0">
                <a:solidFill>
                  <a:srgbClr val="0000FF"/>
                </a:solidFill>
              </a:rPr>
              <a:t>联系方式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8</a:t>
            </a:r>
            <a:r>
              <a:rPr lang="zh-CN" altLang="zh-CN" dirty="0" smtClean="0">
                <a:solidFill>
                  <a:srgbClr val="0000FF"/>
                </a:solidFill>
              </a:rPr>
              <a:t>联系地址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9</a:t>
            </a:r>
            <a:r>
              <a:rPr lang="zh-CN" altLang="zh-CN" dirty="0" smtClean="0">
                <a:solidFill>
                  <a:srgbClr val="0000FF"/>
                </a:solidFill>
              </a:rPr>
              <a:t>负责人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10</a:t>
            </a:r>
            <a:r>
              <a:rPr lang="zh-CN" altLang="zh-CN" dirty="0" smtClean="0">
                <a:solidFill>
                  <a:srgbClr val="0000FF"/>
                </a:solidFill>
              </a:rPr>
              <a:t>负责人电话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11</a:t>
            </a:r>
            <a:r>
              <a:rPr lang="zh-CN" altLang="zh-CN" dirty="0" smtClean="0">
                <a:solidFill>
                  <a:srgbClr val="0000FF"/>
                </a:solidFill>
              </a:rPr>
              <a:t>所属业务员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zh-CN" b="1" dirty="0" smtClean="0">
                <a:solidFill>
                  <a:srgbClr val="0000FF"/>
                </a:solidFill>
              </a:rPr>
              <a:t>客户信息管理</a:t>
            </a:r>
            <a:r>
              <a:rPr lang="zh-CN" altLang="zh-CN" b="1" dirty="0">
                <a:solidFill>
                  <a:srgbClr val="0000FF"/>
                </a:solidFill>
                <a:effectLst/>
              </a:rPr>
              <a:t>数据源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4" name="内容占位符 1"/>
          <p:cNvSpPr txBox="1">
            <a:spLocks/>
          </p:cNvSpPr>
          <p:nvPr/>
        </p:nvSpPr>
        <p:spPr>
          <a:xfrm>
            <a:off x="3563888" y="1640114"/>
            <a:ext cx="3312368" cy="5101254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0000FF"/>
                </a:solidFill>
              </a:rPr>
              <a:t>12</a:t>
            </a:r>
            <a:r>
              <a:rPr lang="zh-CN" altLang="zh-CN" dirty="0" smtClean="0">
                <a:solidFill>
                  <a:srgbClr val="0000FF"/>
                </a:solidFill>
              </a:rPr>
              <a:t>所属</a:t>
            </a:r>
            <a:r>
              <a:rPr lang="zh-CN" altLang="zh-CN" dirty="0">
                <a:solidFill>
                  <a:srgbClr val="0000FF"/>
                </a:solidFill>
              </a:rPr>
              <a:t>业务员电话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13</a:t>
            </a:r>
            <a:r>
              <a:rPr lang="zh-CN" altLang="zh-CN" dirty="0" smtClean="0">
                <a:solidFill>
                  <a:srgbClr val="0000FF"/>
                </a:solidFill>
              </a:rPr>
              <a:t>所属</a:t>
            </a:r>
            <a:r>
              <a:rPr lang="zh-CN" altLang="zh-CN" dirty="0">
                <a:solidFill>
                  <a:srgbClr val="0000FF"/>
                </a:solidFill>
              </a:rPr>
              <a:t>主管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14</a:t>
            </a:r>
            <a:r>
              <a:rPr lang="zh-CN" altLang="zh-CN" dirty="0" smtClean="0">
                <a:solidFill>
                  <a:srgbClr val="0000FF"/>
                </a:solidFill>
              </a:rPr>
              <a:t>所属</a:t>
            </a:r>
            <a:r>
              <a:rPr lang="zh-CN" altLang="zh-CN" dirty="0">
                <a:solidFill>
                  <a:srgbClr val="0000FF"/>
                </a:solidFill>
              </a:rPr>
              <a:t>主管电话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15</a:t>
            </a:r>
            <a:r>
              <a:rPr lang="zh-CN" altLang="zh-CN" dirty="0" smtClean="0">
                <a:solidFill>
                  <a:srgbClr val="0000FF"/>
                </a:solidFill>
              </a:rPr>
              <a:t>期</a:t>
            </a:r>
            <a:r>
              <a:rPr lang="zh-CN" altLang="zh-CN" dirty="0">
                <a:solidFill>
                  <a:srgbClr val="0000FF"/>
                </a:solidFill>
              </a:rPr>
              <a:t>初预收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16</a:t>
            </a:r>
            <a:r>
              <a:rPr lang="zh-CN" altLang="zh-CN" dirty="0" smtClean="0">
                <a:solidFill>
                  <a:srgbClr val="0000FF"/>
                </a:solidFill>
              </a:rPr>
              <a:t>期</a:t>
            </a:r>
            <a:r>
              <a:rPr lang="zh-CN" altLang="zh-CN" dirty="0">
                <a:solidFill>
                  <a:srgbClr val="0000FF"/>
                </a:solidFill>
              </a:rPr>
              <a:t>初应收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17</a:t>
            </a:r>
            <a:r>
              <a:rPr lang="zh-CN" altLang="zh-CN" dirty="0" smtClean="0">
                <a:solidFill>
                  <a:srgbClr val="0000FF"/>
                </a:solidFill>
              </a:rPr>
              <a:t>信用</a:t>
            </a:r>
            <a:r>
              <a:rPr lang="zh-CN" altLang="zh-CN" dirty="0">
                <a:solidFill>
                  <a:srgbClr val="0000FF"/>
                </a:solidFill>
              </a:rPr>
              <a:t>等级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18</a:t>
            </a:r>
            <a:r>
              <a:rPr lang="zh-CN" altLang="zh-CN" dirty="0" smtClean="0">
                <a:solidFill>
                  <a:srgbClr val="0000FF"/>
                </a:solidFill>
              </a:rPr>
              <a:t>信用</a:t>
            </a:r>
            <a:r>
              <a:rPr lang="zh-CN" altLang="zh-CN" dirty="0">
                <a:solidFill>
                  <a:srgbClr val="0000FF"/>
                </a:solidFill>
              </a:rPr>
              <a:t>额度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19</a:t>
            </a:r>
            <a:r>
              <a:rPr lang="zh-CN" altLang="zh-CN" dirty="0" smtClean="0">
                <a:solidFill>
                  <a:srgbClr val="0000FF"/>
                </a:solidFill>
              </a:rPr>
              <a:t>登记</a:t>
            </a:r>
            <a:r>
              <a:rPr lang="zh-CN" altLang="zh-CN" dirty="0">
                <a:solidFill>
                  <a:srgbClr val="0000FF"/>
                </a:solidFill>
              </a:rPr>
              <a:t>人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20</a:t>
            </a:r>
            <a:r>
              <a:rPr lang="zh-CN" altLang="zh-CN" dirty="0" smtClean="0">
                <a:solidFill>
                  <a:srgbClr val="0000FF"/>
                </a:solidFill>
              </a:rPr>
              <a:t>审核</a:t>
            </a:r>
            <a:r>
              <a:rPr lang="zh-CN" altLang="zh-CN" dirty="0">
                <a:solidFill>
                  <a:srgbClr val="0000FF"/>
                </a:solidFill>
              </a:rPr>
              <a:t>人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21</a:t>
            </a:r>
            <a:r>
              <a:rPr lang="zh-CN" altLang="zh-CN" dirty="0" smtClean="0">
                <a:solidFill>
                  <a:srgbClr val="0000FF"/>
                </a:solidFill>
              </a:rPr>
              <a:t>登记</a:t>
            </a:r>
            <a:r>
              <a:rPr lang="zh-CN" altLang="zh-CN" dirty="0">
                <a:solidFill>
                  <a:srgbClr val="0000FF"/>
                </a:solidFill>
              </a:rPr>
              <a:t>日期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22 </a:t>
            </a:r>
            <a:r>
              <a:rPr lang="zh-CN" altLang="zh-CN" dirty="0" smtClean="0">
                <a:solidFill>
                  <a:srgbClr val="0000FF"/>
                </a:solidFill>
              </a:rPr>
              <a:t>最后</a:t>
            </a:r>
            <a:r>
              <a:rPr lang="zh-CN" altLang="zh-CN" dirty="0">
                <a:solidFill>
                  <a:srgbClr val="0000FF"/>
                </a:solidFill>
              </a:rPr>
              <a:t>修改信息日期（信息修改要在备注中记录、修改日期、修改内容、修改人等）</a:t>
            </a:r>
            <a:r>
              <a:rPr lang="zh-CN" altLang="zh-CN" dirty="0" smtClean="0">
                <a:solidFill>
                  <a:srgbClr val="0000FF"/>
                </a:solidFill>
              </a:rPr>
              <a:t>、等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23</a:t>
            </a:r>
            <a:r>
              <a:rPr lang="zh-CN" altLang="zh-CN" dirty="0" smtClean="0">
                <a:solidFill>
                  <a:srgbClr val="0000FF"/>
                </a:solidFill>
              </a:rPr>
              <a:t>备注</a:t>
            </a:r>
            <a:endParaRPr lang="zh-CN" altLang="zh-CN" dirty="0">
              <a:solidFill>
                <a:srgbClr val="0000FF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601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92500"/>
          </a:bodyPr>
          <a:lstStyle/>
          <a:p>
            <a:r>
              <a:rPr lang="zh-CN" altLang="en-US" sz="3200" dirty="0" smtClean="0">
                <a:solidFill>
                  <a:srgbClr val="0000FF"/>
                </a:solidFill>
              </a:rPr>
              <a:t>云会计                             单机、局域网、</a:t>
            </a:r>
            <a:r>
              <a:rPr lang="zh-CN" altLang="en-US" sz="3200" dirty="0" smtClean="0">
                <a:solidFill>
                  <a:srgbClr val="FF0000"/>
                </a:solidFill>
              </a:rPr>
              <a:t>云管理  金税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采购管理                          </a:t>
            </a:r>
            <a:r>
              <a:rPr lang="en-US" altLang="zh-CN" sz="3200" dirty="0" smtClean="0">
                <a:solidFill>
                  <a:srgbClr val="0000FF"/>
                </a:solidFill>
              </a:rPr>
              <a:t>QQ/</a:t>
            </a:r>
            <a:r>
              <a:rPr lang="zh-CN" altLang="en-US" sz="3200" dirty="0" smtClean="0">
                <a:solidFill>
                  <a:srgbClr val="0000FF"/>
                </a:solidFill>
              </a:rPr>
              <a:t>微信</a:t>
            </a:r>
            <a:r>
              <a:rPr lang="en-US" altLang="zh-CN" sz="3200" dirty="0" smtClean="0">
                <a:solidFill>
                  <a:srgbClr val="0000FF"/>
                </a:solidFill>
              </a:rPr>
              <a:t>/APP/</a:t>
            </a:r>
            <a:r>
              <a:rPr lang="zh-CN" altLang="en-US" sz="3200" dirty="0" smtClean="0">
                <a:solidFill>
                  <a:srgbClr val="0000FF"/>
                </a:solidFill>
              </a:rPr>
              <a:t>通讯</a:t>
            </a:r>
            <a:r>
              <a:rPr lang="en-US" altLang="zh-CN" sz="3200" dirty="0" smtClean="0">
                <a:solidFill>
                  <a:srgbClr val="0000FF"/>
                </a:solidFill>
              </a:rPr>
              <a:t>/</a:t>
            </a:r>
            <a:r>
              <a:rPr lang="zh-CN" altLang="en-US" sz="3200" dirty="0" smtClean="0">
                <a:solidFill>
                  <a:srgbClr val="0000FF"/>
                </a:solidFill>
              </a:rPr>
              <a:t>传统招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销售管理系统                 </a:t>
            </a:r>
            <a:r>
              <a:rPr lang="zh-CN" altLang="en-US" sz="3200" dirty="0" smtClean="0">
                <a:solidFill>
                  <a:srgbClr val="FF0000"/>
                </a:solidFill>
              </a:rPr>
              <a:t>在线</a:t>
            </a:r>
            <a:r>
              <a:rPr lang="en-US" altLang="zh-CN" sz="3200" dirty="0" smtClean="0">
                <a:solidFill>
                  <a:srgbClr val="0000FF"/>
                </a:solidFill>
              </a:rPr>
              <a:t>7</a:t>
            </a:r>
            <a:r>
              <a:rPr lang="zh-CN" altLang="en-US" sz="3200" dirty="0" smtClean="0">
                <a:solidFill>
                  <a:srgbClr val="0000FF"/>
                </a:solidFill>
              </a:rPr>
              <a:t>*</a:t>
            </a:r>
            <a:r>
              <a:rPr lang="en-US" altLang="zh-CN" sz="3200" dirty="0" smtClean="0">
                <a:solidFill>
                  <a:srgbClr val="0000FF"/>
                </a:solidFill>
              </a:rPr>
              <a:t>24</a:t>
            </a:r>
            <a:r>
              <a:rPr lang="zh-CN" altLang="en-US" sz="3200" dirty="0" smtClean="0">
                <a:solidFill>
                  <a:srgbClr val="0000FF"/>
                </a:solidFill>
              </a:rPr>
              <a:t>小时   机器值守 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生产线管理系统             班次、人员、生产线管理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企业办公管理（</a:t>
            </a:r>
            <a:r>
              <a:rPr lang="en-US" altLang="zh-CN" sz="3200" dirty="0" smtClean="0">
                <a:solidFill>
                  <a:srgbClr val="0000FF"/>
                </a:solidFill>
              </a:rPr>
              <a:t>OA</a:t>
            </a:r>
            <a:r>
              <a:rPr lang="zh-CN" altLang="en-US" sz="3200" dirty="0" smtClean="0">
                <a:solidFill>
                  <a:srgbClr val="0000FF"/>
                </a:solidFill>
              </a:rPr>
              <a:t>）   文件、纪要  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企业网站                         在线销售    企业宣传      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企业</a:t>
            </a:r>
            <a:r>
              <a:rPr lang="en-US" altLang="zh-CN" sz="3200" dirty="0" smtClean="0">
                <a:solidFill>
                  <a:srgbClr val="0000FF"/>
                </a:solidFill>
              </a:rPr>
              <a:t>APP</a:t>
            </a:r>
            <a:r>
              <a:rPr lang="zh-CN" altLang="en-US" sz="3200" dirty="0" smtClean="0">
                <a:solidFill>
                  <a:srgbClr val="0000FF"/>
                </a:solidFill>
              </a:rPr>
              <a:t>小程序              独立的</a:t>
            </a:r>
            <a:r>
              <a:rPr lang="en-US" altLang="zh-CN" sz="3200" dirty="0" smtClean="0">
                <a:solidFill>
                  <a:srgbClr val="0000FF"/>
                </a:solidFill>
              </a:rPr>
              <a:t>APP</a:t>
            </a:r>
            <a:r>
              <a:rPr lang="zh-CN" altLang="en-US" sz="3200" dirty="0" smtClean="0">
                <a:solidFill>
                  <a:srgbClr val="0000FF"/>
                </a:solidFill>
              </a:rPr>
              <a:t>      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企业电子商务管理         平台商务                 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企业档案管理                 </a:t>
            </a:r>
            <a:r>
              <a:rPr lang="zh-CN" altLang="en-US" sz="3200" dirty="0">
                <a:solidFill>
                  <a:srgbClr val="0000FF"/>
                </a:solidFill>
              </a:rPr>
              <a:t>样本合同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企业</a:t>
            </a:r>
            <a:r>
              <a:rPr lang="zh-CN" altLang="en-US" sz="3200" dirty="0">
                <a:solidFill>
                  <a:srgbClr val="0000FF"/>
                </a:solidFill>
              </a:rPr>
              <a:t>微信、</a:t>
            </a:r>
            <a:r>
              <a:rPr lang="en-US" altLang="zh-CN" sz="3200" dirty="0" smtClean="0">
                <a:solidFill>
                  <a:srgbClr val="0000FF"/>
                </a:solidFill>
              </a:rPr>
              <a:t>QQ</a:t>
            </a:r>
            <a:r>
              <a:rPr lang="zh-CN" altLang="en-US" sz="3200" dirty="0" smtClean="0">
                <a:solidFill>
                  <a:srgbClr val="0000FF"/>
                </a:solidFill>
              </a:rPr>
              <a:t>、在线销售</a:t>
            </a:r>
            <a:endParaRPr lang="en-US" altLang="zh-CN" sz="3200" dirty="0">
              <a:solidFill>
                <a:srgbClr val="0000FF"/>
              </a:solidFill>
            </a:endParaRPr>
          </a:p>
          <a:p>
            <a:endParaRPr lang="zh-CN" altLang="en-US" sz="3200" dirty="0">
              <a:solidFill>
                <a:srgbClr val="0000FF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/>
          </a:bodyPr>
          <a:lstStyle/>
          <a:p>
            <a:r>
              <a:rPr lang="en-US" altLang="zh-CN" sz="4800" dirty="0" smtClean="0">
                <a:solidFill>
                  <a:srgbClr val="0000FF"/>
                </a:solidFill>
              </a:rPr>
              <a:t>2.1.4 </a:t>
            </a:r>
            <a:r>
              <a:rPr lang="zh-CN" altLang="en-US" sz="4800" dirty="0" smtClean="0">
                <a:solidFill>
                  <a:srgbClr val="0000FF"/>
                </a:solidFill>
              </a:rPr>
              <a:t>行业数据源管理子系统</a:t>
            </a:r>
            <a:endParaRPr lang="zh-CN" alt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8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11960" y="1628800"/>
            <a:ext cx="4860032" cy="5040560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0000FF"/>
                </a:solidFill>
              </a:rPr>
              <a:t>攀比心态  现代化管理手段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市场竞争不单单在产品上、市场上，内部</a:t>
            </a:r>
            <a:r>
              <a:rPr lang="zh-CN" altLang="en-US" dirty="0">
                <a:solidFill>
                  <a:srgbClr val="0000FF"/>
                </a:solidFill>
              </a:rPr>
              <a:t>管理</a:t>
            </a:r>
            <a:r>
              <a:rPr lang="zh-CN" altLang="en-US" dirty="0" smtClean="0">
                <a:solidFill>
                  <a:srgbClr val="0000FF"/>
                </a:solidFill>
              </a:rPr>
              <a:t>手段的竞争。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原材料质量包装质量    破坏性极限检测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客户信用等级   额度   量化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FF0000"/>
                </a:solidFill>
              </a:rPr>
              <a:t>内部信息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>
                <a:solidFill>
                  <a:srgbClr val="FF0000"/>
                </a:solidFill>
              </a:rPr>
              <a:t>外部信息</a:t>
            </a:r>
            <a:endParaRPr lang="zh-CN" altLang="en-US" dirty="0">
              <a:solidFill>
                <a:srgbClr val="FF0000"/>
              </a:solidFill>
            </a:endParaRPr>
          </a:p>
          <a:p>
            <a:endParaRPr lang="en-US" altLang="zh-CN" dirty="0" smtClean="0">
              <a:solidFill>
                <a:srgbClr val="0000FF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2.1</a:t>
            </a:r>
            <a:r>
              <a:rPr lang="en-US" altLang="zh-CN" dirty="0" smtClean="0">
                <a:solidFill>
                  <a:srgbClr val="0000FF"/>
                </a:solidFill>
              </a:rPr>
              <a:t>.5 </a:t>
            </a:r>
            <a:r>
              <a:rPr lang="zh-CN" altLang="en-US" dirty="0" smtClean="0">
                <a:solidFill>
                  <a:srgbClr val="0000FF"/>
                </a:solidFill>
              </a:rPr>
              <a:t>企业信息化优势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4" name="内容占位符 1"/>
          <p:cNvSpPr txBox="1">
            <a:spLocks/>
          </p:cNvSpPr>
          <p:nvPr/>
        </p:nvSpPr>
        <p:spPr>
          <a:xfrm>
            <a:off x="0" y="1628800"/>
            <a:ext cx="4139952" cy="5229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0000FF"/>
                </a:solidFill>
              </a:rPr>
              <a:t>信息化管理提升水平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0000FF"/>
                </a:solidFill>
              </a:rPr>
              <a:t>激烈的市场竞争使然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0000FF"/>
                </a:solidFill>
              </a:rPr>
              <a:t>企业成本核算更精细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0000FF"/>
                </a:solidFill>
              </a:rPr>
              <a:t>产品</a:t>
            </a:r>
            <a:r>
              <a:rPr lang="zh-CN" altLang="en-US" dirty="0">
                <a:solidFill>
                  <a:srgbClr val="0000FF"/>
                </a:solidFill>
              </a:rPr>
              <a:t>成本控制提效益</a:t>
            </a:r>
            <a:endParaRPr lang="en-US" altLang="zh-CN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FF0000"/>
                </a:solidFill>
              </a:rPr>
              <a:t>产品</a:t>
            </a:r>
            <a:r>
              <a:rPr lang="zh-CN" altLang="en-US" dirty="0">
                <a:solidFill>
                  <a:srgbClr val="FF0000"/>
                </a:solidFill>
              </a:rPr>
              <a:t>质量管理更精细</a:t>
            </a:r>
            <a:endParaRPr lang="en-US" altLang="zh-CN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FF0000"/>
                </a:solidFill>
              </a:rPr>
              <a:t>客户</a:t>
            </a:r>
            <a:r>
              <a:rPr lang="zh-CN" altLang="en-US" dirty="0">
                <a:solidFill>
                  <a:srgbClr val="FF0000"/>
                </a:solidFill>
              </a:rPr>
              <a:t>管理更</a:t>
            </a:r>
            <a:r>
              <a:rPr lang="zh-CN" altLang="en-US" dirty="0" smtClean="0">
                <a:solidFill>
                  <a:srgbClr val="FF0000"/>
                </a:solidFill>
              </a:rPr>
              <a:t>到位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FF0000"/>
                </a:solidFill>
              </a:rPr>
              <a:t>人力资源</a:t>
            </a:r>
            <a:r>
              <a:rPr lang="zh-CN" altLang="en-US" dirty="0">
                <a:solidFill>
                  <a:srgbClr val="FF0000"/>
                </a:solidFill>
              </a:rPr>
              <a:t>管理提升</a:t>
            </a:r>
            <a:endParaRPr lang="en-US" altLang="zh-CN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0000FF"/>
                </a:solidFill>
              </a:rPr>
              <a:t>企业在行业的竞争力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0000FF"/>
                </a:solidFill>
              </a:rPr>
              <a:t>企业发展安全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FF0000"/>
                </a:solidFill>
              </a:rPr>
              <a:t>商业情报分析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57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6729"/>
            <a:ext cx="9144000" cy="954000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b="1" dirty="0" smtClean="0">
                <a:solidFill>
                  <a:srgbClr val="FF0000"/>
                </a:solidFill>
              </a:rPr>
              <a:t>2.1.6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大</a:t>
            </a:r>
            <a:r>
              <a:rPr lang="zh-CN" altLang="zh-CN" sz="3200" b="1" dirty="0">
                <a:solidFill>
                  <a:srgbClr val="FF0000"/>
                </a:solidFill>
              </a:rPr>
              <a:t>数据让商业秘密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不复存在</a:t>
            </a:r>
            <a:endParaRPr lang="zh-CN" altLang="en-US" sz="3200" dirty="0">
              <a:solidFill>
                <a:srgbClr val="0000FF"/>
              </a:solidFill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a</a:t>
            </a:r>
            <a:r>
              <a:rPr lang="zh-CN" altLang="en-US" dirty="0" smtClean="0">
                <a:solidFill>
                  <a:srgbClr val="0000FF"/>
                </a:solidFill>
              </a:rPr>
              <a:t>、财务信息化                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b</a:t>
            </a:r>
            <a:r>
              <a:rPr lang="zh-CN" altLang="en-US" dirty="0" smtClean="0">
                <a:solidFill>
                  <a:srgbClr val="0000FF"/>
                </a:solidFill>
              </a:rPr>
              <a:t>、办公信息化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c</a:t>
            </a:r>
            <a:r>
              <a:rPr lang="zh-CN" altLang="en-US" dirty="0" smtClean="0">
                <a:solidFill>
                  <a:srgbClr val="0000FF"/>
                </a:solidFill>
              </a:rPr>
              <a:t>、生产线信息化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d</a:t>
            </a:r>
            <a:r>
              <a:rPr lang="zh-CN" altLang="en-US" dirty="0" smtClean="0">
                <a:solidFill>
                  <a:srgbClr val="0000FF"/>
                </a:solidFill>
              </a:rPr>
              <a:t>、销售信息化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e</a:t>
            </a:r>
            <a:r>
              <a:rPr lang="zh-CN" altLang="en-US" dirty="0" smtClean="0">
                <a:solidFill>
                  <a:srgbClr val="0000FF"/>
                </a:solidFill>
              </a:rPr>
              <a:t>、仓储管理信息化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b="1" dirty="0" smtClean="0">
                <a:solidFill>
                  <a:srgbClr val="0000FF"/>
                </a:solidFill>
              </a:rPr>
              <a:t>f</a:t>
            </a:r>
            <a:r>
              <a:rPr lang="zh-CN" altLang="en-US" b="1" dirty="0" smtClean="0">
                <a:solidFill>
                  <a:srgbClr val="0000FF"/>
                </a:solidFill>
              </a:rPr>
              <a:t>、</a:t>
            </a:r>
            <a:r>
              <a:rPr lang="zh-CN" altLang="en-US" dirty="0">
                <a:solidFill>
                  <a:srgbClr val="0000FF"/>
                </a:solidFill>
              </a:rPr>
              <a:t>企业人事信息化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FF0000"/>
                </a:solidFill>
              </a:rPr>
              <a:t>g</a:t>
            </a:r>
            <a:r>
              <a:rPr lang="zh-CN" altLang="en-US" dirty="0">
                <a:solidFill>
                  <a:srgbClr val="FF0000"/>
                </a:solidFill>
              </a:rPr>
              <a:t>、企业招标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物流信息            </a:t>
            </a:r>
            <a:r>
              <a:rPr lang="zh-CN" altLang="en-US" b="1" dirty="0" smtClean="0">
                <a:solidFill>
                  <a:srgbClr val="FF0000"/>
                </a:solidFill>
              </a:rPr>
              <a:t>第三方信息服务平台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dirty="0">
                <a:solidFill>
                  <a:srgbClr val="FF0000"/>
                </a:solidFill>
              </a:rPr>
              <a:t>h</a:t>
            </a:r>
            <a:r>
              <a:rPr lang="zh-CN" altLang="en-US" dirty="0">
                <a:solidFill>
                  <a:srgbClr val="FF0000"/>
                </a:solidFill>
              </a:rPr>
              <a:t>、银行往来</a:t>
            </a:r>
            <a:r>
              <a:rPr lang="zh-CN" altLang="en-US" dirty="0" smtClean="0">
                <a:solidFill>
                  <a:srgbClr val="FF0000"/>
                </a:solidFill>
              </a:rPr>
              <a:t>信息                     银行数据安全吗？量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日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月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err="1" smtClean="0">
                <a:solidFill>
                  <a:srgbClr val="FF0000"/>
                </a:solidFill>
              </a:rPr>
              <a:t>i</a:t>
            </a:r>
            <a:r>
              <a:rPr lang="zh-CN" altLang="en-US" dirty="0" smtClean="0">
                <a:solidFill>
                  <a:srgbClr val="FF0000"/>
                </a:solidFill>
              </a:rPr>
              <a:t>、</a:t>
            </a:r>
            <a:r>
              <a:rPr lang="zh-CN" altLang="en-US" dirty="0">
                <a:solidFill>
                  <a:srgbClr val="FF0000"/>
                </a:solidFill>
              </a:rPr>
              <a:t>财税申报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销售</a:t>
            </a:r>
            <a:r>
              <a:rPr lang="zh-CN" altLang="en-US" dirty="0" smtClean="0">
                <a:solidFill>
                  <a:srgbClr val="FF0000"/>
                </a:solidFill>
              </a:rPr>
              <a:t>票据信息、审计报告  工作汇报 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en-US" altLang="zh-CN" dirty="0" smtClean="0">
                <a:solidFill>
                  <a:srgbClr val="FF0000"/>
                </a:solidFill>
              </a:rPr>
              <a:t>……</a:t>
            </a:r>
          </a:p>
          <a:p>
            <a:r>
              <a:rPr lang="zh-CN" altLang="en-US" dirty="0" smtClean="0">
                <a:solidFill>
                  <a:srgbClr val="FF0000"/>
                </a:solidFill>
              </a:rPr>
              <a:t>以上均是企业大数据的信息源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56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6851" y="1268760"/>
            <a:ext cx="8640960" cy="5533936"/>
          </a:xfrm>
        </p:spPr>
        <p:txBody>
          <a:bodyPr/>
          <a:lstStyle/>
          <a:p>
            <a:endParaRPr lang="en-US" altLang="zh-CN" b="1" u="sng" dirty="0"/>
          </a:p>
          <a:p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50"/>
            <a:ext cx="9144000" cy="68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17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960"/>
            <a:ext cx="9237319" cy="683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9642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152400"/>
            <a:ext cx="8507288" cy="1219200"/>
          </a:xfrm>
        </p:spPr>
        <p:txBody>
          <a:bodyPr>
            <a:norm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2.1.7 </a:t>
            </a:r>
            <a:r>
              <a:rPr lang="zh-CN" altLang="en-US" sz="4400" dirty="0" smtClean="0">
                <a:solidFill>
                  <a:srgbClr val="0000FF"/>
                </a:solidFill>
              </a:rPr>
              <a:t>如何</a:t>
            </a:r>
            <a:r>
              <a:rPr lang="zh-CN" altLang="zh-CN" sz="4400" dirty="0" smtClean="0">
                <a:solidFill>
                  <a:srgbClr val="0000FF"/>
                </a:solidFill>
              </a:rPr>
              <a:t>占领行业</a:t>
            </a:r>
            <a:r>
              <a:rPr lang="zh-CN" altLang="en-US" sz="4400" dirty="0" smtClean="0">
                <a:solidFill>
                  <a:srgbClr val="0000FF"/>
                </a:solidFill>
              </a:rPr>
              <a:t>信息的</a:t>
            </a:r>
            <a:r>
              <a:rPr lang="zh-CN" altLang="zh-CN" sz="4400" dirty="0" smtClean="0">
                <a:solidFill>
                  <a:srgbClr val="0000FF"/>
                </a:solidFill>
              </a:rPr>
              <a:t>制高点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endParaRPr lang="en-US" altLang="zh-CN" sz="4800" dirty="0" smtClean="0">
              <a:solidFill>
                <a:srgbClr val="0000FF"/>
              </a:solidFill>
            </a:endParaRPr>
          </a:p>
          <a:p>
            <a:r>
              <a:rPr lang="zh-CN" altLang="en-US" sz="4800" b="1" dirty="0" smtClean="0">
                <a:solidFill>
                  <a:srgbClr val="0000FF"/>
                </a:solidFill>
              </a:rPr>
              <a:t>行业顶端企业</a:t>
            </a:r>
            <a:endParaRPr lang="en-US" altLang="zh-CN" sz="4800" b="1" dirty="0" smtClean="0">
              <a:solidFill>
                <a:srgbClr val="0000FF"/>
              </a:solidFill>
            </a:endParaRPr>
          </a:p>
          <a:p>
            <a:r>
              <a:rPr lang="zh-CN" altLang="en-US" sz="4800" dirty="0" smtClean="0">
                <a:solidFill>
                  <a:srgbClr val="0000FF"/>
                </a:solidFill>
              </a:rPr>
              <a:t>企业的上游、下游企业数据管理</a:t>
            </a:r>
            <a:endParaRPr lang="en-US" altLang="zh-CN" sz="4800" dirty="0" smtClean="0">
              <a:solidFill>
                <a:srgbClr val="0000FF"/>
              </a:solidFill>
            </a:endParaRPr>
          </a:p>
          <a:p>
            <a:r>
              <a:rPr lang="zh-CN" altLang="en-US" sz="4800" b="1" dirty="0">
                <a:solidFill>
                  <a:srgbClr val="0000FF"/>
                </a:solidFill>
              </a:rPr>
              <a:t>用数据</a:t>
            </a:r>
            <a:r>
              <a:rPr lang="zh-CN" altLang="en-US" sz="4800" b="1" u="sng" dirty="0" smtClean="0">
                <a:solidFill>
                  <a:srgbClr val="0000FF"/>
                </a:solidFill>
              </a:rPr>
              <a:t>管、控、帮</a:t>
            </a:r>
            <a:r>
              <a:rPr lang="zh-CN" altLang="en-US" sz="4800" b="1" dirty="0">
                <a:solidFill>
                  <a:srgbClr val="0000FF"/>
                </a:solidFill>
              </a:rPr>
              <a:t>客户</a:t>
            </a:r>
            <a:endParaRPr lang="en-US" altLang="zh-CN" sz="4800" b="1" dirty="0" smtClean="0">
              <a:solidFill>
                <a:srgbClr val="0000FF"/>
              </a:solidFill>
            </a:endParaRPr>
          </a:p>
          <a:p>
            <a:r>
              <a:rPr lang="zh-CN" altLang="en-US" sz="4800" b="1" dirty="0" smtClean="0">
                <a:solidFill>
                  <a:srgbClr val="0000FF"/>
                </a:solidFill>
              </a:rPr>
              <a:t>用大数据服务终端客户 </a:t>
            </a:r>
            <a:endParaRPr lang="zh-CN" altLang="en-US" sz="4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-3381" y="548680"/>
            <a:ext cx="9144000" cy="58052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zh-CN" altLang="zh-CN" sz="7200" b="1" dirty="0" smtClean="0">
                <a:solidFill>
                  <a:srgbClr val="0000FF"/>
                </a:solidFill>
                <a:effectLst/>
              </a:rPr>
              <a:t>第</a:t>
            </a:r>
            <a:r>
              <a:rPr lang="zh-CN" altLang="en-US" sz="7200" b="1" dirty="0" smtClean="0">
                <a:solidFill>
                  <a:srgbClr val="0000FF"/>
                </a:solidFill>
                <a:effectLst/>
              </a:rPr>
              <a:t>二</a:t>
            </a:r>
            <a:r>
              <a:rPr lang="zh-CN" altLang="zh-CN" sz="7200" b="1" dirty="0" smtClean="0">
                <a:solidFill>
                  <a:srgbClr val="0000FF"/>
                </a:solidFill>
                <a:effectLst/>
              </a:rPr>
              <a:t>部分</a:t>
            </a:r>
            <a:r>
              <a:rPr lang="zh-CN" altLang="en-US" sz="7200" b="1" dirty="0" smtClean="0">
                <a:solidFill>
                  <a:srgbClr val="0000FF"/>
                </a:solidFill>
                <a:effectLst/>
              </a:rPr>
              <a:t>盐业大数据</a:t>
            </a:r>
            <a:r>
              <a:rPr lang="zh-CN" altLang="zh-CN" sz="7200" b="1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altLang="zh-CN" sz="7200" b="1" dirty="0">
                <a:solidFill>
                  <a:srgbClr val="FF0000"/>
                </a:solidFill>
                <a:effectLst/>
              </a:rPr>
              <a:t/>
            </a:r>
            <a:br>
              <a:rPr lang="en-US" altLang="zh-CN" sz="7200" b="1" dirty="0">
                <a:solidFill>
                  <a:srgbClr val="FF0000"/>
                </a:solidFill>
                <a:effectLst/>
              </a:rPr>
            </a:br>
            <a:r>
              <a:rPr lang="en-US" altLang="zh-CN" sz="7200" b="1" dirty="0">
                <a:solidFill>
                  <a:srgbClr val="FF0000"/>
                </a:solidFill>
                <a:effectLst/>
              </a:rPr>
              <a:t/>
            </a:r>
            <a:br>
              <a:rPr lang="en-US" altLang="zh-CN" sz="7200" b="1" dirty="0">
                <a:solidFill>
                  <a:srgbClr val="FF0000"/>
                </a:solidFill>
                <a:effectLst/>
              </a:rPr>
            </a:br>
            <a:r>
              <a:rPr lang="zh-CN" altLang="en-US" sz="6000" b="1" dirty="0" smtClean="0">
                <a:solidFill>
                  <a:srgbClr val="0000FF"/>
                </a:solidFill>
                <a:effectLst/>
              </a:rPr>
              <a:t>第二篇</a:t>
            </a:r>
            <a:r>
              <a:rPr lang="zh-CN" altLang="en-US" sz="6000" dirty="0" smtClean="0">
                <a:solidFill>
                  <a:srgbClr val="0000FF"/>
                </a:solidFill>
              </a:rPr>
              <a:t>盐业</a:t>
            </a:r>
            <a:r>
              <a:rPr lang="zh-CN" altLang="en-US" sz="6000" dirty="0">
                <a:solidFill>
                  <a:srgbClr val="0000FF"/>
                </a:solidFill>
              </a:rPr>
              <a:t>与</a:t>
            </a:r>
            <a:r>
              <a:rPr lang="zh-CN" altLang="zh-CN" sz="6000" dirty="0">
                <a:solidFill>
                  <a:srgbClr val="0000FF"/>
                </a:solidFill>
              </a:rPr>
              <a:t>大数据</a:t>
            </a:r>
            <a:r>
              <a:rPr lang="zh-CN" altLang="en-US" sz="6000" dirty="0">
                <a:solidFill>
                  <a:srgbClr val="0000FF"/>
                </a:solidFill>
              </a:rPr>
              <a:t>探讨</a:t>
            </a:r>
            <a:r>
              <a:rPr lang="zh-CN" altLang="zh-CN" sz="6700" b="1" i="1" dirty="0" smtClean="0">
                <a:effectLst/>
              </a:rPr>
              <a:t/>
            </a:r>
            <a:br>
              <a:rPr lang="zh-CN" altLang="zh-CN" sz="6700" b="1" i="1" dirty="0" smtClean="0">
                <a:effectLst/>
              </a:rPr>
            </a:br>
            <a:endParaRPr lang="zh-CN" altLang="en-US" sz="6700" dirty="0"/>
          </a:p>
        </p:txBody>
      </p:sp>
    </p:spTree>
    <p:extLst>
      <p:ext uri="{BB962C8B-B14F-4D97-AF65-F5344CB8AC3E}">
        <p14:creationId xmlns:p14="http://schemas.microsoft.com/office/powerpoint/2010/main" val="128159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solidFill>
                  <a:srgbClr val="0000FF"/>
                </a:solidFill>
              </a:rPr>
              <a:t>企业</a:t>
            </a:r>
            <a:r>
              <a:rPr lang="zh-CN" altLang="en-US" sz="3600" dirty="0" smtClean="0">
                <a:solidFill>
                  <a:srgbClr val="0000FF"/>
                </a:solidFill>
              </a:rPr>
              <a:t>信息化统一规划</a:t>
            </a:r>
            <a:endParaRPr lang="en-US" altLang="zh-CN" sz="3600" dirty="0" smtClean="0">
              <a:solidFill>
                <a:srgbClr val="0000FF"/>
              </a:solidFill>
            </a:endParaRPr>
          </a:p>
          <a:p>
            <a:r>
              <a:rPr lang="zh-CN" altLang="en-US" sz="3600" dirty="0" smtClean="0">
                <a:solidFill>
                  <a:srgbClr val="0000FF"/>
                </a:solidFill>
              </a:rPr>
              <a:t>        管理层面      办公</a:t>
            </a:r>
            <a:r>
              <a:rPr lang="zh-CN" altLang="en-US" sz="3600" dirty="0">
                <a:solidFill>
                  <a:srgbClr val="0000FF"/>
                </a:solidFill>
              </a:rPr>
              <a:t>（</a:t>
            </a:r>
            <a:r>
              <a:rPr lang="en-US" altLang="zh-CN" sz="3600" dirty="0">
                <a:solidFill>
                  <a:srgbClr val="0000FF"/>
                </a:solidFill>
              </a:rPr>
              <a:t>OA</a:t>
            </a:r>
            <a:r>
              <a:rPr lang="zh-CN" altLang="en-US" sz="3600" dirty="0">
                <a:solidFill>
                  <a:srgbClr val="0000FF"/>
                </a:solidFill>
              </a:rPr>
              <a:t>） </a:t>
            </a:r>
            <a:endParaRPr lang="en-US" altLang="zh-CN" sz="3600" dirty="0" smtClean="0">
              <a:solidFill>
                <a:srgbClr val="0000FF"/>
              </a:solidFill>
            </a:endParaRPr>
          </a:p>
          <a:p>
            <a:r>
              <a:rPr lang="zh-CN" altLang="en-US" sz="3600" dirty="0" smtClean="0">
                <a:solidFill>
                  <a:srgbClr val="0000FF"/>
                </a:solidFill>
              </a:rPr>
              <a:t>        财政层面      云</a:t>
            </a:r>
            <a:r>
              <a:rPr lang="zh-CN" altLang="en-US" sz="3600" dirty="0">
                <a:solidFill>
                  <a:srgbClr val="0000FF"/>
                </a:solidFill>
              </a:rPr>
              <a:t>财务 </a:t>
            </a:r>
            <a:endParaRPr lang="en-US" altLang="zh-CN" sz="3600" dirty="0" smtClean="0">
              <a:solidFill>
                <a:srgbClr val="0000FF"/>
              </a:solidFill>
            </a:endParaRPr>
          </a:p>
          <a:p>
            <a:r>
              <a:rPr lang="en-US" altLang="zh-CN" sz="3600" dirty="0">
                <a:solidFill>
                  <a:srgbClr val="0000FF"/>
                </a:solidFill>
              </a:rPr>
              <a:t> </a:t>
            </a:r>
            <a:r>
              <a:rPr lang="en-US" altLang="zh-CN" sz="3600" dirty="0" smtClean="0">
                <a:solidFill>
                  <a:srgbClr val="0000FF"/>
                </a:solidFill>
              </a:rPr>
              <a:t>       </a:t>
            </a:r>
            <a:r>
              <a:rPr lang="zh-CN" altLang="en-US" sz="3600" dirty="0" smtClean="0">
                <a:solidFill>
                  <a:srgbClr val="0000FF"/>
                </a:solidFill>
              </a:rPr>
              <a:t>生产上游      材料采购、</a:t>
            </a:r>
            <a:r>
              <a:rPr lang="en-US" altLang="zh-CN" sz="3600" dirty="0" smtClean="0">
                <a:solidFill>
                  <a:srgbClr val="0000FF"/>
                </a:solidFill>
              </a:rPr>
              <a:t> </a:t>
            </a:r>
            <a:r>
              <a:rPr lang="zh-CN" altLang="en-US" sz="3600" dirty="0" smtClean="0">
                <a:solidFill>
                  <a:srgbClr val="0000FF"/>
                </a:solidFill>
              </a:rPr>
              <a:t>人员、客户</a:t>
            </a:r>
            <a:endParaRPr lang="en-US" altLang="zh-CN" sz="3600" dirty="0" smtClean="0">
              <a:solidFill>
                <a:srgbClr val="0000FF"/>
              </a:solidFill>
            </a:endParaRPr>
          </a:p>
          <a:p>
            <a:r>
              <a:rPr lang="en-US" altLang="zh-CN" sz="3600" dirty="0">
                <a:solidFill>
                  <a:srgbClr val="0000FF"/>
                </a:solidFill>
              </a:rPr>
              <a:t> </a:t>
            </a:r>
            <a:r>
              <a:rPr lang="en-US" altLang="zh-CN" sz="3600" dirty="0" smtClean="0">
                <a:solidFill>
                  <a:srgbClr val="0000FF"/>
                </a:solidFill>
              </a:rPr>
              <a:t>       </a:t>
            </a:r>
            <a:r>
              <a:rPr lang="zh-CN" altLang="en-US" sz="3600" dirty="0" smtClean="0">
                <a:solidFill>
                  <a:srgbClr val="0000FF"/>
                </a:solidFill>
              </a:rPr>
              <a:t>生产线管理 生产</a:t>
            </a:r>
            <a:r>
              <a:rPr lang="zh-CN" altLang="en-US" sz="3600" dirty="0">
                <a:solidFill>
                  <a:srgbClr val="0000FF"/>
                </a:solidFill>
              </a:rPr>
              <a:t>线</a:t>
            </a:r>
            <a:r>
              <a:rPr lang="zh-CN" altLang="en-US" sz="3600" dirty="0" smtClean="0">
                <a:solidFill>
                  <a:srgbClr val="0000FF"/>
                </a:solidFill>
              </a:rPr>
              <a:t>人员、材料</a:t>
            </a:r>
            <a:r>
              <a:rPr lang="en-US" altLang="zh-CN" sz="3600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altLang="zh-CN" sz="3600" dirty="0">
                <a:solidFill>
                  <a:srgbClr val="0000FF"/>
                </a:solidFill>
              </a:rPr>
              <a:t> </a:t>
            </a:r>
            <a:r>
              <a:rPr lang="en-US" altLang="zh-CN" sz="3600" dirty="0" smtClean="0">
                <a:solidFill>
                  <a:srgbClr val="0000FF"/>
                </a:solidFill>
              </a:rPr>
              <a:t>       </a:t>
            </a:r>
            <a:r>
              <a:rPr lang="zh-CN" altLang="en-US" sz="3600" dirty="0" smtClean="0">
                <a:solidFill>
                  <a:srgbClr val="0000FF"/>
                </a:solidFill>
              </a:rPr>
              <a:t>库存管理     仓储人员、产成品、材料</a:t>
            </a:r>
            <a:endParaRPr lang="en-US" altLang="zh-CN" sz="3600" dirty="0" smtClean="0">
              <a:solidFill>
                <a:srgbClr val="0000FF"/>
              </a:solidFill>
            </a:endParaRPr>
          </a:p>
          <a:p>
            <a:r>
              <a:rPr lang="en-US" altLang="zh-CN" sz="3600" dirty="0">
                <a:solidFill>
                  <a:srgbClr val="0000FF"/>
                </a:solidFill>
              </a:rPr>
              <a:t> </a:t>
            </a:r>
            <a:r>
              <a:rPr lang="en-US" altLang="zh-CN" sz="3600" dirty="0" smtClean="0">
                <a:solidFill>
                  <a:srgbClr val="0000FF"/>
                </a:solidFill>
              </a:rPr>
              <a:t>       </a:t>
            </a:r>
            <a:r>
              <a:rPr lang="zh-CN" altLang="en-US" sz="3600" dirty="0" smtClean="0">
                <a:solidFill>
                  <a:srgbClr val="0000FF"/>
                </a:solidFill>
              </a:rPr>
              <a:t>销售管理     销售人员、业绩</a:t>
            </a:r>
            <a:r>
              <a:rPr lang="en-US" altLang="zh-CN" sz="3600" dirty="0" smtClean="0">
                <a:solidFill>
                  <a:srgbClr val="0000FF"/>
                </a:solidFill>
              </a:rPr>
              <a:t> </a:t>
            </a:r>
          </a:p>
          <a:p>
            <a:r>
              <a:rPr lang="zh-CN" altLang="en-US" sz="3600" dirty="0" smtClean="0">
                <a:solidFill>
                  <a:srgbClr val="0000FF"/>
                </a:solidFill>
              </a:rPr>
              <a:t>        生产下游     下游客户管理 </a:t>
            </a:r>
            <a:endParaRPr lang="en-US" altLang="zh-CN" sz="3600" dirty="0" smtClean="0">
              <a:solidFill>
                <a:srgbClr val="0000FF"/>
              </a:solidFill>
            </a:endParaRPr>
          </a:p>
          <a:p>
            <a:r>
              <a:rPr lang="zh-CN" altLang="en-US" sz="3600" dirty="0" smtClean="0">
                <a:solidFill>
                  <a:srgbClr val="0000FF"/>
                </a:solidFill>
              </a:rPr>
              <a:t>        安全管理      视频监控     </a:t>
            </a:r>
            <a:endParaRPr lang="zh-CN" altLang="en-US" sz="3600" dirty="0">
              <a:solidFill>
                <a:srgbClr val="0000FF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 smtClean="0">
                <a:solidFill>
                  <a:srgbClr val="0000FF"/>
                </a:solidFill>
              </a:rPr>
              <a:t>2.2.1 </a:t>
            </a:r>
            <a:r>
              <a:rPr lang="zh-CN" altLang="en-US" sz="4800" dirty="0" smtClean="0">
                <a:solidFill>
                  <a:srgbClr val="0000FF"/>
                </a:solidFill>
              </a:rPr>
              <a:t>盐业信息化规划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74331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1</a:t>
            </a:r>
            <a:r>
              <a:rPr lang="zh-CN" altLang="en-US" dirty="0" smtClean="0">
                <a:solidFill>
                  <a:srgbClr val="0000FF"/>
                </a:solidFill>
              </a:rPr>
              <a:t>、内部信息源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2</a:t>
            </a:r>
            <a:r>
              <a:rPr lang="zh-CN" altLang="en-US" dirty="0" smtClean="0">
                <a:solidFill>
                  <a:srgbClr val="0000FF"/>
                </a:solidFill>
              </a:rPr>
              <a:t>、外部信息源   </a:t>
            </a:r>
            <a:r>
              <a:rPr lang="en-US" altLang="zh-CN" dirty="0" smtClean="0">
                <a:solidFill>
                  <a:srgbClr val="FF0000"/>
                </a:solidFill>
              </a:rPr>
              <a:t>(</a:t>
            </a:r>
            <a:r>
              <a:rPr lang="zh-CN" altLang="en-US" dirty="0" smtClean="0">
                <a:solidFill>
                  <a:srgbClr val="FF0000"/>
                </a:solidFill>
              </a:rPr>
              <a:t>政治经济军事情报收集</a:t>
            </a:r>
            <a:r>
              <a:rPr lang="en-US" altLang="zh-CN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     a   </a:t>
            </a:r>
            <a:r>
              <a:rPr lang="zh-CN" altLang="en-US" dirty="0" smtClean="0">
                <a:solidFill>
                  <a:srgbClr val="0000FF"/>
                </a:solidFill>
              </a:rPr>
              <a:t>政府部门信息源    税务    审计   主管 外事等 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     b  </a:t>
            </a:r>
            <a:r>
              <a:rPr lang="zh-CN" altLang="en-US" dirty="0" smtClean="0">
                <a:solidFill>
                  <a:srgbClr val="0000FF"/>
                </a:solidFill>
              </a:rPr>
              <a:t>银行</a:t>
            </a:r>
            <a:r>
              <a:rPr lang="zh-CN" altLang="en-US" dirty="0">
                <a:solidFill>
                  <a:srgbClr val="0000FF"/>
                </a:solidFill>
              </a:rPr>
              <a:t>往来账</a:t>
            </a:r>
            <a:r>
              <a:rPr lang="zh-CN" altLang="en-US" dirty="0" smtClean="0">
                <a:solidFill>
                  <a:srgbClr val="0000FF"/>
                </a:solidFill>
              </a:rPr>
              <a:t>信息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     c  </a:t>
            </a:r>
            <a:r>
              <a:rPr lang="zh-CN" altLang="en-US" dirty="0" smtClean="0">
                <a:solidFill>
                  <a:srgbClr val="0000FF"/>
                </a:solidFill>
              </a:rPr>
              <a:t>上、下、平行游企业信息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     d </a:t>
            </a:r>
            <a:r>
              <a:rPr lang="zh-CN" altLang="en-US" dirty="0" smtClean="0">
                <a:solidFill>
                  <a:srgbClr val="0000FF"/>
                </a:solidFill>
              </a:rPr>
              <a:t>物流企业信息</a:t>
            </a:r>
            <a:r>
              <a:rPr lang="en-US" altLang="zh-CN" dirty="0" smtClean="0">
                <a:solidFill>
                  <a:srgbClr val="0000FF"/>
                </a:solidFill>
              </a:rPr>
              <a:t>/</a:t>
            </a:r>
            <a:r>
              <a:rPr lang="zh-CN" altLang="en-US" dirty="0" smtClean="0">
                <a:solidFill>
                  <a:srgbClr val="0000FF"/>
                </a:solidFill>
              </a:rPr>
              <a:t>物流</a:t>
            </a:r>
            <a:r>
              <a:rPr lang="zh-CN" altLang="en-US" dirty="0">
                <a:solidFill>
                  <a:srgbClr val="0000FF"/>
                </a:solidFill>
              </a:rPr>
              <a:t>数据</a:t>
            </a:r>
            <a:r>
              <a:rPr lang="zh-CN" altLang="en-US" dirty="0" smtClean="0">
                <a:solidFill>
                  <a:srgbClr val="0000FF"/>
                </a:solidFill>
              </a:rPr>
              <a:t>信息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     f  </a:t>
            </a:r>
            <a:r>
              <a:rPr lang="zh-CN" altLang="en-US" dirty="0" smtClean="0">
                <a:solidFill>
                  <a:srgbClr val="0000FF"/>
                </a:solidFill>
              </a:rPr>
              <a:t>其他数据源信息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2.2</a:t>
            </a:r>
            <a:r>
              <a:rPr lang="en-US" altLang="zh-CN" dirty="0" smtClean="0">
                <a:solidFill>
                  <a:srgbClr val="0000FF"/>
                </a:solidFill>
              </a:rPr>
              <a:t>.2 </a:t>
            </a:r>
            <a:r>
              <a:rPr lang="zh-CN" altLang="en-US" dirty="0">
                <a:solidFill>
                  <a:srgbClr val="0000FF"/>
                </a:solidFill>
              </a:rPr>
              <a:t>盐业信息源</a:t>
            </a:r>
            <a:r>
              <a:rPr lang="zh-CN" altLang="en-US" dirty="0" smtClean="0">
                <a:solidFill>
                  <a:srgbClr val="0000FF"/>
                </a:solidFill>
              </a:rPr>
              <a:t>的来源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09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不同企业 同一人分析相类似数据源得出的结论不同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同一企业不同的人</a:t>
            </a:r>
            <a:r>
              <a:rPr lang="zh-CN" altLang="en-US" dirty="0">
                <a:solidFill>
                  <a:srgbClr val="0000FF"/>
                </a:solidFill>
              </a:rPr>
              <a:t>分析数据源得出的结论</a:t>
            </a:r>
            <a:r>
              <a:rPr lang="zh-CN" altLang="en-US" dirty="0" smtClean="0">
                <a:solidFill>
                  <a:srgbClr val="0000FF"/>
                </a:solidFill>
              </a:rPr>
              <a:t>不同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dirty="0">
                <a:solidFill>
                  <a:srgbClr val="0000FF"/>
                </a:solidFill>
              </a:rPr>
              <a:t>同一</a:t>
            </a:r>
            <a:r>
              <a:rPr lang="zh-CN" altLang="en-US" dirty="0" smtClean="0">
                <a:solidFill>
                  <a:srgbClr val="0000FF"/>
                </a:solidFill>
              </a:rPr>
              <a:t>企业同一个人不同时间段分析</a:t>
            </a:r>
            <a:r>
              <a:rPr lang="zh-CN" altLang="en-US" dirty="0">
                <a:solidFill>
                  <a:srgbClr val="0000FF"/>
                </a:solidFill>
              </a:rPr>
              <a:t>数据源得出的</a:t>
            </a:r>
            <a:r>
              <a:rPr lang="zh-CN" altLang="en-US" dirty="0" smtClean="0">
                <a:solidFill>
                  <a:srgbClr val="0000FF"/>
                </a:solidFill>
              </a:rPr>
              <a:t>结论也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             </a:t>
            </a:r>
            <a:r>
              <a:rPr lang="zh-CN" altLang="en-US" dirty="0" smtClean="0">
                <a:solidFill>
                  <a:srgbClr val="FF0000"/>
                </a:solidFill>
              </a:rPr>
              <a:t>不一定相同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             </a:t>
            </a:r>
            <a:r>
              <a:rPr lang="zh-CN" altLang="en-US" dirty="0" smtClean="0">
                <a:solidFill>
                  <a:srgbClr val="FF0000"/>
                </a:solidFill>
              </a:rPr>
              <a:t>不一定唯一</a:t>
            </a:r>
            <a:endParaRPr lang="zh-CN" altLang="en-US" dirty="0">
              <a:solidFill>
                <a:srgbClr val="FF0000"/>
              </a:solidFill>
            </a:endParaRPr>
          </a:p>
          <a:p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dirty="0">
                <a:solidFill>
                  <a:srgbClr val="0000FF"/>
                </a:solidFill>
              </a:rPr>
              <a:t>体现</a:t>
            </a:r>
            <a:r>
              <a:rPr lang="zh-CN" altLang="en-US" dirty="0" smtClean="0">
                <a:solidFill>
                  <a:srgbClr val="0000FF"/>
                </a:solidFill>
              </a:rPr>
              <a:t>了数据分析的复杂性、不确定性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2.2</a:t>
            </a:r>
            <a:r>
              <a:rPr lang="en-US" altLang="zh-CN" dirty="0" smtClean="0">
                <a:solidFill>
                  <a:srgbClr val="0000FF"/>
                </a:solidFill>
              </a:rPr>
              <a:t>.3</a:t>
            </a:r>
            <a:r>
              <a:rPr lang="zh-CN" altLang="en-US" dirty="0" smtClean="0">
                <a:solidFill>
                  <a:srgbClr val="0000FF"/>
                </a:solidFill>
              </a:rPr>
              <a:t>盐业信息源的数据分析与利用</a:t>
            </a:r>
            <a:r>
              <a:rPr lang="en-US" altLang="zh-CN" dirty="0" smtClean="0">
                <a:solidFill>
                  <a:srgbClr val="0000FF"/>
                </a:solidFill>
              </a:rPr>
              <a:t>   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00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r>
              <a:rPr lang="zh-CN" altLang="en-US" sz="4800" dirty="0" smtClean="0">
                <a:solidFill>
                  <a:srgbClr val="0000FF"/>
                </a:solidFill>
              </a:rPr>
              <a:t>成立</a:t>
            </a:r>
            <a:r>
              <a:rPr lang="zh-CN" altLang="en-US" sz="4800" dirty="0">
                <a:solidFill>
                  <a:srgbClr val="0000FF"/>
                </a:solidFill>
              </a:rPr>
              <a:t>研究盐业数据</a:t>
            </a:r>
            <a:r>
              <a:rPr lang="zh-CN" altLang="en-US" sz="4800" dirty="0" smtClean="0">
                <a:solidFill>
                  <a:srgbClr val="0000FF"/>
                </a:solidFill>
              </a:rPr>
              <a:t>价值的机构</a:t>
            </a:r>
            <a:endParaRPr lang="en-US" altLang="zh-CN" sz="4800" dirty="0" smtClean="0">
              <a:solidFill>
                <a:srgbClr val="0000FF"/>
              </a:solidFill>
            </a:endParaRPr>
          </a:p>
          <a:p>
            <a:r>
              <a:rPr lang="zh-CN" altLang="en-US" sz="4800" dirty="0" smtClean="0">
                <a:solidFill>
                  <a:srgbClr val="0000FF"/>
                </a:solidFill>
              </a:rPr>
              <a:t>数据源服务企业内、外的价值</a:t>
            </a:r>
            <a:endParaRPr lang="en-US" altLang="zh-CN" sz="4800" dirty="0" smtClean="0">
              <a:solidFill>
                <a:srgbClr val="0000FF"/>
              </a:solidFill>
            </a:endParaRPr>
          </a:p>
          <a:p>
            <a:r>
              <a:rPr lang="zh-CN" altLang="en-US" sz="4800" dirty="0" smtClean="0">
                <a:solidFill>
                  <a:srgbClr val="0000FF"/>
                </a:solidFill>
              </a:rPr>
              <a:t>数据</a:t>
            </a:r>
            <a:r>
              <a:rPr lang="zh-CN" altLang="en-US" sz="4800" dirty="0">
                <a:solidFill>
                  <a:srgbClr val="0000FF"/>
                </a:solidFill>
              </a:rPr>
              <a:t>源</a:t>
            </a:r>
            <a:r>
              <a:rPr lang="zh-CN" altLang="en-US" sz="4800" dirty="0" smtClean="0">
                <a:solidFill>
                  <a:srgbClr val="0000FF"/>
                </a:solidFill>
              </a:rPr>
              <a:t>自身</a:t>
            </a:r>
            <a:r>
              <a:rPr lang="zh-CN" altLang="en-US" sz="4800" dirty="0">
                <a:solidFill>
                  <a:srgbClr val="0000FF"/>
                </a:solidFill>
              </a:rPr>
              <a:t>以外的新</a:t>
            </a:r>
            <a:r>
              <a:rPr lang="zh-CN" altLang="en-US" sz="4800" dirty="0" smtClean="0">
                <a:solidFill>
                  <a:srgbClr val="0000FF"/>
                </a:solidFill>
              </a:rPr>
              <a:t>价值</a:t>
            </a:r>
            <a:endParaRPr lang="en-US" altLang="zh-CN" sz="4800" dirty="0" smtClean="0">
              <a:solidFill>
                <a:srgbClr val="0000FF"/>
              </a:solidFill>
            </a:endParaRPr>
          </a:p>
          <a:p>
            <a:r>
              <a:rPr lang="zh-CN" altLang="en-US" sz="4800" dirty="0" smtClean="0">
                <a:solidFill>
                  <a:srgbClr val="0000FF"/>
                </a:solidFill>
              </a:rPr>
              <a:t> </a:t>
            </a:r>
            <a:endParaRPr lang="en-US" altLang="zh-CN" sz="4800" dirty="0">
              <a:solidFill>
                <a:srgbClr val="0000FF"/>
              </a:solidFill>
            </a:endParaRPr>
          </a:p>
          <a:p>
            <a:r>
              <a:rPr lang="en-US" altLang="zh-CN" sz="4800" dirty="0">
                <a:solidFill>
                  <a:srgbClr val="FF0000"/>
                </a:solidFill>
              </a:rPr>
              <a:t>1</a:t>
            </a:r>
            <a:r>
              <a:rPr lang="zh-CN" altLang="en-US" sz="4800" dirty="0">
                <a:solidFill>
                  <a:srgbClr val="FF0000"/>
                </a:solidFill>
              </a:rPr>
              <a:t>、经济价值 </a:t>
            </a:r>
            <a:r>
              <a:rPr lang="zh-CN" altLang="en-US" sz="4800" dirty="0" smtClean="0">
                <a:solidFill>
                  <a:srgbClr val="FF0000"/>
                </a:solidFill>
              </a:rPr>
              <a:t>    </a:t>
            </a:r>
            <a:r>
              <a:rPr lang="en-US" altLang="zh-CN" sz="4800" dirty="0" smtClean="0">
                <a:solidFill>
                  <a:srgbClr val="FF0000"/>
                </a:solidFill>
              </a:rPr>
              <a:t>2</a:t>
            </a:r>
            <a:r>
              <a:rPr lang="zh-CN" altLang="en-US" sz="4800" dirty="0">
                <a:solidFill>
                  <a:srgbClr val="FF0000"/>
                </a:solidFill>
              </a:rPr>
              <a:t>、社会价值</a:t>
            </a:r>
            <a:endParaRPr lang="en-US" altLang="zh-CN" sz="4800" dirty="0">
              <a:solidFill>
                <a:srgbClr val="FF0000"/>
              </a:solidFill>
            </a:endParaRPr>
          </a:p>
          <a:p>
            <a:r>
              <a:rPr lang="en-US" altLang="zh-CN" sz="4800" dirty="0">
                <a:solidFill>
                  <a:srgbClr val="FF0000"/>
                </a:solidFill>
              </a:rPr>
              <a:t>3</a:t>
            </a:r>
            <a:r>
              <a:rPr lang="zh-CN" altLang="en-US" sz="4800" dirty="0">
                <a:solidFill>
                  <a:srgbClr val="FF0000"/>
                </a:solidFill>
              </a:rPr>
              <a:t>、历史</a:t>
            </a:r>
            <a:r>
              <a:rPr lang="zh-CN" altLang="en-US" sz="4800" dirty="0" smtClean="0">
                <a:solidFill>
                  <a:srgbClr val="FF0000"/>
                </a:solidFill>
              </a:rPr>
              <a:t>价值    </a:t>
            </a:r>
            <a:r>
              <a:rPr lang="en-US" altLang="zh-CN" sz="4800" dirty="0" smtClean="0">
                <a:solidFill>
                  <a:srgbClr val="FF0000"/>
                </a:solidFill>
              </a:rPr>
              <a:t>4</a:t>
            </a:r>
            <a:r>
              <a:rPr lang="zh-CN" altLang="en-US" sz="4800" dirty="0">
                <a:solidFill>
                  <a:srgbClr val="FF0000"/>
                </a:solidFill>
              </a:rPr>
              <a:t>、交易价值</a:t>
            </a:r>
            <a:endParaRPr lang="en-US" altLang="zh-CN" sz="4800" dirty="0" smtClean="0">
              <a:solidFill>
                <a:srgbClr val="FF0000"/>
              </a:solidFill>
            </a:endParaRPr>
          </a:p>
          <a:p>
            <a:endParaRPr lang="en-US" altLang="zh-CN" sz="4800" dirty="0" smtClean="0">
              <a:solidFill>
                <a:srgbClr val="0000FF"/>
              </a:solidFill>
            </a:endParaRPr>
          </a:p>
          <a:p>
            <a:endParaRPr lang="en-US" altLang="zh-CN" dirty="0">
              <a:solidFill>
                <a:srgbClr val="0000FF"/>
              </a:solidFill>
            </a:endParaRP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2.2</a:t>
            </a:r>
            <a:r>
              <a:rPr lang="en-US" altLang="zh-CN" dirty="0" smtClean="0">
                <a:solidFill>
                  <a:srgbClr val="0000FF"/>
                </a:solidFill>
              </a:rPr>
              <a:t>.4 </a:t>
            </a:r>
            <a:r>
              <a:rPr lang="zh-CN" altLang="en-US" dirty="0" smtClean="0">
                <a:solidFill>
                  <a:srgbClr val="0000FF"/>
                </a:solidFill>
              </a:rPr>
              <a:t>盐业数据的价值如何体现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3982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lnSpcReduction="10000"/>
          </a:bodyPr>
          <a:lstStyle/>
          <a:p>
            <a:r>
              <a:rPr lang="zh-CN" altLang="en-US" sz="3200" dirty="0" smtClean="0">
                <a:solidFill>
                  <a:srgbClr val="0000FF"/>
                </a:solidFill>
              </a:rPr>
              <a:t>例：探讨上游  包装数据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       包装</a:t>
            </a:r>
            <a:r>
              <a:rPr lang="zh-CN" altLang="en-US" sz="3200" dirty="0">
                <a:solidFill>
                  <a:srgbClr val="0000FF"/>
                </a:solidFill>
              </a:rPr>
              <a:t>生产</a:t>
            </a:r>
            <a:r>
              <a:rPr lang="zh-CN" altLang="en-US" sz="3200" dirty="0" smtClean="0">
                <a:solidFill>
                  <a:srgbClr val="0000FF"/>
                </a:solidFill>
              </a:rPr>
              <a:t>企业</a:t>
            </a:r>
            <a:r>
              <a:rPr lang="zh-CN" altLang="en-US" sz="3200" dirty="0">
                <a:solidFill>
                  <a:srgbClr val="0000FF"/>
                </a:solidFill>
              </a:rPr>
              <a:t>的能力</a:t>
            </a:r>
            <a:r>
              <a:rPr lang="zh-CN" altLang="en-US" sz="3200" dirty="0" smtClean="0">
                <a:solidFill>
                  <a:srgbClr val="0000FF"/>
                </a:solidFill>
              </a:rPr>
              <a:t>数据   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en-US" altLang="zh-CN" sz="3200" dirty="0">
                <a:solidFill>
                  <a:srgbClr val="0000FF"/>
                </a:solidFill>
              </a:rPr>
              <a:t> </a:t>
            </a:r>
            <a:r>
              <a:rPr lang="en-US" altLang="zh-CN" sz="3200" dirty="0" smtClean="0">
                <a:solidFill>
                  <a:srgbClr val="0000FF"/>
                </a:solidFill>
              </a:rPr>
              <a:t>      </a:t>
            </a:r>
            <a:r>
              <a:rPr lang="zh-CN" altLang="en-US" sz="3200" dirty="0" smtClean="0">
                <a:solidFill>
                  <a:srgbClr val="0000FF"/>
                </a:solidFill>
              </a:rPr>
              <a:t>包装袋印刷企业的数据   </a:t>
            </a:r>
            <a:r>
              <a:rPr lang="zh-CN" altLang="en-US" sz="3200" dirty="0" smtClean="0">
                <a:solidFill>
                  <a:srgbClr val="FF0000"/>
                </a:solidFill>
              </a:rPr>
              <a:t>用量</a:t>
            </a:r>
            <a:r>
              <a:rPr lang="en-US" altLang="zh-CN" sz="3200" dirty="0" smtClean="0">
                <a:solidFill>
                  <a:srgbClr val="FF0000"/>
                </a:solidFill>
              </a:rPr>
              <a:t>/</a:t>
            </a:r>
            <a:r>
              <a:rPr lang="zh-CN" altLang="en-US" sz="3200" dirty="0" smtClean="0">
                <a:solidFill>
                  <a:srgbClr val="FF0000"/>
                </a:solidFill>
              </a:rPr>
              <a:t>单价</a:t>
            </a:r>
            <a:r>
              <a:rPr lang="en-US" altLang="zh-CN" sz="3200" dirty="0" smtClean="0">
                <a:solidFill>
                  <a:srgbClr val="FF0000"/>
                </a:solidFill>
              </a:rPr>
              <a:t>/</a:t>
            </a:r>
            <a:r>
              <a:rPr lang="zh-CN" altLang="en-US" sz="3200" dirty="0" smtClean="0">
                <a:solidFill>
                  <a:srgbClr val="FF0000"/>
                </a:solidFill>
              </a:rPr>
              <a:t>周期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r>
              <a:rPr lang="en-US" altLang="zh-CN" sz="3200" dirty="0">
                <a:solidFill>
                  <a:srgbClr val="0000FF"/>
                </a:solidFill>
              </a:rPr>
              <a:t> </a:t>
            </a:r>
            <a:r>
              <a:rPr lang="en-US" altLang="zh-CN" sz="3200" dirty="0" smtClean="0">
                <a:solidFill>
                  <a:srgbClr val="0000FF"/>
                </a:solidFill>
              </a:rPr>
              <a:t>      </a:t>
            </a:r>
            <a:r>
              <a:rPr lang="zh-CN" altLang="en-US" sz="3200" dirty="0" smtClean="0">
                <a:solidFill>
                  <a:srgbClr val="0000FF"/>
                </a:solidFill>
              </a:rPr>
              <a:t>包装箱制造</a:t>
            </a:r>
            <a:r>
              <a:rPr lang="zh-CN" altLang="en-US" sz="3200" dirty="0">
                <a:solidFill>
                  <a:srgbClr val="0000FF"/>
                </a:solidFill>
              </a:rPr>
              <a:t>企业的</a:t>
            </a:r>
            <a:r>
              <a:rPr lang="zh-CN" altLang="en-US" sz="3200" dirty="0" smtClean="0">
                <a:solidFill>
                  <a:srgbClr val="0000FF"/>
                </a:solidFill>
              </a:rPr>
              <a:t>数据   </a:t>
            </a:r>
            <a:r>
              <a:rPr lang="zh-CN" altLang="en-US" sz="3200" dirty="0" smtClean="0">
                <a:solidFill>
                  <a:srgbClr val="FF0000"/>
                </a:solidFill>
              </a:rPr>
              <a:t>用量</a:t>
            </a:r>
            <a:r>
              <a:rPr lang="en-US" altLang="zh-CN" sz="3200" dirty="0" smtClean="0">
                <a:solidFill>
                  <a:srgbClr val="FF0000"/>
                </a:solidFill>
              </a:rPr>
              <a:t>/</a:t>
            </a:r>
            <a:r>
              <a:rPr lang="zh-CN" altLang="en-US" sz="3200" dirty="0">
                <a:solidFill>
                  <a:srgbClr val="FF0000"/>
                </a:solidFill>
              </a:rPr>
              <a:t>单价</a:t>
            </a:r>
            <a:r>
              <a:rPr lang="en-US" altLang="zh-CN" sz="3200" dirty="0">
                <a:solidFill>
                  <a:srgbClr val="FF0000"/>
                </a:solidFill>
              </a:rPr>
              <a:t>/</a:t>
            </a:r>
            <a:r>
              <a:rPr lang="zh-CN" altLang="en-US" sz="3200" dirty="0">
                <a:solidFill>
                  <a:srgbClr val="FF0000"/>
                </a:solidFill>
              </a:rPr>
              <a:t>周期</a:t>
            </a:r>
            <a:endParaRPr lang="en-US" altLang="zh-CN" sz="3200" dirty="0">
              <a:solidFill>
                <a:srgbClr val="FF0000"/>
              </a:solidFill>
            </a:endParaRP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       </a:t>
            </a:r>
            <a:r>
              <a:rPr lang="zh-CN" altLang="en-US" sz="2800" dirty="0" smtClean="0">
                <a:solidFill>
                  <a:srgbClr val="FF0000"/>
                </a:solidFill>
              </a:rPr>
              <a:t>生产线“包装箱破坏性测试”数据价值</a:t>
            </a:r>
            <a:r>
              <a:rPr lang="en-US" altLang="zh-CN" sz="3200" dirty="0" smtClean="0">
                <a:solidFill>
                  <a:srgbClr val="0000FF"/>
                </a:solidFill>
              </a:rPr>
              <a:t>        </a:t>
            </a:r>
          </a:p>
          <a:p>
            <a:r>
              <a:rPr lang="en-US" altLang="zh-CN" sz="3200" dirty="0">
                <a:solidFill>
                  <a:srgbClr val="0000FF"/>
                </a:solidFill>
              </a:rPr>
              <a:t> </a:t>
            </a:r>
            <a:r>
              <a:rPr lang="en-US" altLang="zh-CN" sz="3200" dirty="0" smtClean="0">
                <a:solidFill>
                  <a:srgbClr val="0000FF"/>
                </a:solidFill>
              </a:rPr>
              <a:t>      </a:t>
            </a:r>
            <a:r>
              <a:rPr lang="zh-CN" altLang="en-US" sz="3200" dirty="0" smtClean="0">
                <a:solidFill>
                  <a:srgbClr val="0000FF"/>
                </a:solidFill>
              </a:rPr>
              <a:t>联合参股</a:t>
            </a:r>
            <a:r>
              <a:rPr lang="en-US" altLang="zh-CN" sz="3200" dirty="0" smtClean="0">
                <a:solidFill>
                  <a:srgbClr val="0000FF"/>
                </a:solidFill>
              </a:rPr>
              <a:t>/</a:t>
            </a:r>
            <a:r>
              <a:rPr lang="zh-CN" altLang="en-US" sz="3200" dirty="0" smtClean="0">
                <a:solidFill>
                  <a:srgbClr val="0000FF"/>
                </a:solidFill>
              </a:rPr>
              <a:t>控股</a:t>
            </a:r>
            <a:r>
              <a:rPr lang="en-US" altLang="zh-CN" sz="3200" dirty="0" smtClean="0">
                <a:solidFill>
                  <a:srgbClr val="0000FF"/>
                </a:solidFill>
              </a:rPr>
              <a:t>/</a:t>
            </a:r>
            <a:r>
              <a:rPr lang="zh-CN" altLang="en-US" sz="3200" dirty="0" smtClean="0">
                <a:solidFill>
                  <a:srgbClr val="0000FF"/>
                </a:solidFill>
              </a:rPr>
              <a:t>建立新的股份制企业 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en-US" altLang="zh-CN" sz="3200" dirty="0">
                <a:solidFill>
                  <a:srgbClr val="0000FF"/>
                </a:solidFill>
              </a:rPr>
              <a:t> </a:t>
            </a:r>
            <a:r>
              <a:rPr lang="en-US" altLang="zh-CN" sz="3200" dirty="0" smtClean="0">
                <a:solidFill>
                  <a:srgbClr val="0000FF"/>
                </a:solidFill>
              </a:rPr>
              <a:t>      </a:t>
            </a:r>
            <a:r>
              <a:rPr lang="zh-CN" altLang="en-US" sz="3200" dirty="0" smtClean="0">
                <a:solidFill>
                  <a:srgbClr val="0000FF"/>
                </a:solidFill>
              </a:rPr>
              <a:t>自己的生产线  时间、保质、工序</a:t>
            </a:r>
            <a:r>
              <a:rPr lang="zh-CN" altLang="en-US" sz="3200" dirty="0">
                <a:solidFill>
                  <a:srgbClr val="0000FF"/>
                </a:solidFill>
              </a:rPr>
              <a:t>节省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en-US" altLang="zh-CN" sz="3200" dirty="0" smtClean="0">
                <a:solidFill>
                  <a:srgbClr val="0000FF"/>
                </a:solidFill>
              </a:rPr>
              <a:t>       </a:t>
            </a:r>
            <a:r>
              <a:rPr lang="zh-CN" altLang="en-US" sz="3200" dirty="0" smtClean="0">
                <a:solidFill>
                  <a:srgbClr val="0000FF"/>
                </a:solidFill>
              </a:rPr>
              <a:t>价值体现 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en-US" altLang="zh-CN" sz="3200" dirty="0">
                <a:solidFill>
                  <a:srgbClr val="0000FF"/>
                </a:solidFill>
              </a:rPr>
              <a:t> </a:t>
            </a:r>
            <a:r>
              <a:rPr lang="en-US" altLang="zh-CN" sz="3200" dirty="0" smtClean="0">
                <a:solidFill>
                  <a:srgbClr val="0000FF"/>
                </a:solidFill>
              </a:rPr>
              <a:t>              </a:t>
            </a:r>
            <a:r>
              <a:rPr lang="zh-CN" altLang="en-US" sz="3200" dirty="0" smtClean="0">
                <a:solidFill>
                  <a:srgbClr val="0000FF"/>
                </a:solidFill>
              </a:rPr>
              <a:t>社会价值    就业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en-US" altLang="zh-CN" sz="3200" dirty="0">
                <a:solidFill>
                  <a:srgbClr val="0000FF"/>
                </a:solidFill>
              </a:rPr>
              <a:t> </a:t>
            </a:r>
            <a:r>
              <a:rPr lang="en-US" altLang="zh-CN" sz="3200" dirty="0" smtClean="0">
                <a:solidFill>
                  <a:srgbClr val="0000FF"/>
                </a:solidFill>
              </a:rPr>
              <a:t>              </a:t>
            </a:r>
            <a:r>
              <a:rPr lang="zh-CN" altLang="en-US" sz="3200" dirty="0" smtClean="0">
                <a:solidFill>
                  <a:srgbClr val="0000FF"/>
                </a:solidFill>
              </a:rPr>
              <a:t>经济价值    产品成本控制 利润附加</a:t>
            </a:r>
            <a:endParaRPr lang="en-US" altLang="zh-CN" sz="3200" dirty="0">
              <a:solidFill>
                <a:srgbClr val="0000FF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zh-CN" sz="4800" dirty="0" smtClean="0">
                <a:solidFill>
                  <a:srgbClr val="FF0000"/>
                </a:solidFill>
              </a:rPr>
              <a:t>2.2.5 </a:t>
            </a:r>
            <a:r>
              <a:rPr lang="zh-CN" altLang="en-US" sz="4800" dirty="0" smtClean="0">
                <a:solidFill>
                  <a:srgbClr val="FF0000"/>
                </a:solidFill>
              </a:rPr>
              <a:t>探讨企业数据源价值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69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200" dirty="0" smtClean="0">
                <a:solidFill>
                  <a:srgbClr val="0000FF"/>
                </a:solidFill>
              </a:rPr>
              <a:t>下游</a:t>
            </a:r>
            <a:r>
              <a:rPr lang="zh-CN" altLang="en-US" sz="3200" dirty="0">
                <a:solidFill>
                  <a:srgbClr val="0000FF"/>
                </a:solidFill>
              </a:rPr>
              <a:t>企业</a:t>
            </a:r>
            <a:r>
              <a:rPr lang="zh-CN" altLang="en-US" sz="3200" dirty="0" smtClean="0">
                <a:solidFill>
                  <a:srgbClr val="0000FF"/>
                </a:solidFill>
              </a:rPr>
              <a:t>数据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en-US" altLang="zh-CN" sz="3200" dirty="0">
                <a:solidFill>
                  <a:srgbClr val="0000FF"/>
                </a:solidFill>
              </a:rPr>
              <a:t> </a:t>
            </a:r>
            <a:r>
              <a:rPr lang="en-US" altLang="zh-CN" sz="3200" dirty="0" smtClean="0">
                <a:solidFill>
                  <a:srgbClr val="0000FF"/>
                </a:solidFill>
              </a:rPr>
              <a:t>      </a:t>
            </a:r>
            <a:r>
              <a:rPr lang="zh-CN" altLang="en-US" sz="3200" dirty="0" smtClean="0">
                <a:solidFill>
                  <a:srgbClr val="0000FF"/>
                </a:solidFill>
              </a:rPr>
              <a:t>物流数据价值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en-US" altLang="zh-CN" sz="3200" dirty="0">
                <a:solidFill>
                  <a:srgbClr val="0000FF"/>
                </a:solidFill>
              </a:rPr>
              <a:t> </a:t>
            </a:r>
            <a:r>
              <a:rPr lang="en-US" altLang="zh-CN" sz="3200" dirty="0" smtClean="0">
                <a:solidFill>
                  <a:srgbClr val="0000FF"/>
                </a:solidFill>
              </a:rPr>
              <a:t>      </a:t>
            </a:r>
            <a:r>
              <a:rPr lang="zh-CN" altLang="en-US" sz="3200" dirty="0" smtClean="0">
                <a:solidFill>
                  <a:srgbClr val="0000FF"/>
                </a:solidFill>
              </a:rPr>
              <a:t>所有的生产</a:t>
            </a:r>
            <a:r>
              <a:rPr lang="en-US" altLang="zh-CN" sz="3200" dirty="0" smtClean="0">
                <a:solidFill>
                  <a:srgbClr val="0000FF"/>
                </a:solidFill>
              </a:rPr>
              <a:t>/</a:t>
            </a:r>
            <a:r>
              <a:rPr lang="zh-CN" altLang="en-US" sz="3200" dirty="0" smtClean="0">
                <a:solidFill>
                  <a:srgbClr val="0000FF"/>
                </a:solidFill>
              </a:rPr>
              <a:t>销售企业的物流信息打包出售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en-US" altLang="zh-CN" sz="3200" dirty="0">
                <a:solidFill>
                  <a:srgbClr val="0000FF"/>
                </a:solidFill>
              </a:rPr>
              <a:t> </a:t>
            </a:r>
            <a:r>
              <a:rPr lang="en-US" altLang="zh-CN" sz="3200" dirty="0" smtClean="0">
                <a:solidFill>
                  <a:srgbClr val="0000FF"/>
                </a:solidFill>
              </a:rPr>
              <a:t>      </a:t>
            </a:r>
            <a:r>
              <a:rPr lang="zh-CN" altLang="en-US" sz="3200" dirty="0" smtClean="0">
                <a:solidFill>
                  <a:srgbClr val="0000FF"/>
                </a:solidFill>
              </a:rPr>
              <a:t>是否可以组建自己的物流企业</a:t>
            </a:r>
            <a:r>
              <a:rPr lang="en-US" altLang="zh-CN" sz="3200" dirty="0" smtClean="0">
                <a:solidFill>
                  <a:srgbClr val="0000FF"/>
                </a:solidFill>
              </a:rPr>
              <a:t> </a:t>
            </a: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       是否可以控股</a:t>
            </a:r>
            <a:r>
              <a:rPr lang="en-US" altLang="zh-CN" sz="3200" dirty="0" smtClean="0">
                <a:solidFill>
                  <a:srgbClr val="0000FF"/>
                </a:solidFill>
              </a:rPr>
              <a:t>/</a:t>
            </a:r>
            <a:r>
              <a:rPr lang="zh-CN" altLang="en-US" sz="3200" dirty="0" smtClean="0">
                <a:solidFill>
                  <a:srgbClr val="0000FF"/>
                </a:solidFill>
              </a:rPr>
              <a:t>参股物流企业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       数据交易 直接把物流数据出售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endParaRPr lang="en-US" altLang="zh-CN" sz="3200" dirty="0">
              <a:solidFill>
                <a:srgbClr val="0000FF"/>
              </a:solidFill>
            </a:endParaRPr>
          </a:p>
          <a:p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zh-CN" altLang="en-US" sz="3200" b="1" dirty="0" smtClean="0">
                <a:solidFill>
                  <a:srgbClr val="FF0000"/>
                </a:solidFill>
              </a:rPr>
              <a:t>上下游企业行为事关企业数据安全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endParaRPr lang="en-US" altLang="zh-CN" sz="2800" dirty="0">
              <a:solidFill>
                <a:srgbClr val="0000FF"/>
              </a:solidFill>
            </a:endParaRPr>
          </a:p>
          <a:p>
            <a:r>
              <a:rPr lang="en-US" altLang="zh-CN" sz="2800" dirty="0" smtClean="0">
                <a:solidFill>
                  <a:srgbClr val="0000FF"/>
                </a:solidFill>
              </a:rPr>
              <a:t>       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400" dirty="0" smtClean="0">
                <a:solidFill>
                  <a:srgbClr val="FF0000"/>
                </a:solidFill>
              </a:rPr>
              <a:t>探讨企业数据源价值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8669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494745"/>
            <a:ext cx="9143999" cy="5363255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0000FF"/>
                </a:solidFill>
              </a:rPr>
              <a:t>生产企业是否能监控</a:t>
            </a:r>
            <a:r>
              <a:rPr lang="zh-CN" altLang="en-US" dirty="0" smtClean="0">
                <a:solidFill>
                  <a:srgbClr val="0000FF"/>
                </a:solidFill>
              </a:rPr>
              <a:t>到下游企业</a:t>
            </a:r>
            <a:r>
              <a:rPr lang="zh-CN" altLang="en-US" dirty="0">
                <a:solidFill>
                  <a:srgbClr val="0000FF"/>
                </a:solidFill>
              </a:rPr>
              <a:t>的采购</a:t>
            </a:r>
            <a:r>
              <a:rPr lang="zh-CN" altLang="en-US" dirty="0" smtClean="0">
                <a:solidFill>
                  <a:srgbClr val="0000FF"/>
                </a:solidFill>
              </a:rPr>
              <a:t>？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endParaRPr lang="en-US" altLang="zh-CN" dirty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批发企业</a:t>
            </a:r>
            <a:r>
              <a:rPr lang="zh-CN" altLang="en-US" dirty="0">
                <a:solidFill>
                  <a:srgbClr val="0000FF"/>
                </a:solidFill>
              </a:rPr>
              <a:t>是否能监控</a:t>
            </a:r>
            <a:r>
              <a:rPr lang="zh-CN" altLang="en-US" dirty="0" smtClean="0">
                <a:solidFill>
                  <a:srgbClr val="0000FF"/>
                </a:solidFill>
              </a:rPr>
              <a:t>到下游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零售</a:t>
            </a:r>
            <a:r>
              <a:rPr lang="zh-CN" altLang="en-US" dirty="0">
                <a:solidFill>
                  <a:srgbClr val="0000FF"/>
                </a:solidFill>
              </a:rPr>
              <a:t>企业应采购而未</a:t>
            </a:r>
            <a:r>
              <a:rPr lang="zh-CN" altLang="en-US" dirty="0" smtClean="0">
                <a:solidFill>
                  <a:srgbClr val="0000FF"/>
                </a:solidFill>
              </a:rPr>
              <a:t>采购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发现客户</a:t>
            </a:r>
            <a:r>
              <a:rPr lang="zh-CN" altLang="en-US" dirty="0">
                <a:solidFill>
                  <a:srgbClr val="0000FF"/>
                </a:solidFill>
              </a:rPr>
              <a:t>流失 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下游终端客户的竞争监控    省内</a:t>
            </a:r>
            <a:r>
              <a:rPr lang="en-US" altLang="zh-CN" dirty="0" smtClean="0">
                <a:solidFill>
                  <a:srgbClr val="0000FF"/>
                </a:solidFill>
              </a:rPr>
              <a:t>10</a:t>
            </a:r>
            <a:r>
              <a:rPr lang="zh-CN" altLang="en-US" dirty="0" smtClean="0">
                <a:solidFill>
                  <a:srgbClr val="0000FF"/>
                </a:solidFill>
              </a:rPr>
              <a:t>万多个零售商店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endParaRPr lang="en-US" altLang="zh-CN" dirty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能否</a:t>
            </a:r>
            <a:r>
              <a:rPr lang="zh-CN" altLang="en-US" dirty="0">
                <a:solidFill>
                  <a:srgbClr val="0000FF"/>
                </a:solidFill>
              </a:rPr>
              <a:t>监控到其他跨区的企业</a:t>
            </a:r>
            <a:endParaRPr lang="en-US" altLang="zh-CN" dirty="0">
              <a:solidFill>
                <a:srgbClr val="0000FF"/>
              </a:solidFill>
            </a:endParaRPr>
          </a:p>
          <a:p>
            <a:endParaRPr lang="zh-CN" altLang="en-US" dirty="0"/>
          </a:p>
        </p:txBody>
      </p:sp>
      <p:sp>
        <p:nvSpPr>
          <p:cNvPr id="4" name="标题 2"/>
          <p:cNvSpPr txBox="1">
            <a:spLocks/>
          </p:cNvSpPr>
          <p:nvPr/>
        </p:nvSpPr>
        <p:spPr>
          <a:xfrm>
            <a:off x="467544" y="260648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400" dirty="0" smtClean="0">
                <a:solidFill>
                  <a:srgbClr val="FF0000"/>
                </a:solidFill>
              </a:rPr>
              <a:t>探讨企业数据源价值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8856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r>
              <a:rPr lang="zh-CN" altLang="en-US" sz="3200" dirty="0" smtClean="0">
                <a:solidFill>
                  <a:srgbClr val="0000FF"/>
                </a:solidFill>
              </a:rPr>
              <a:t>数据分析：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食盐在零售商店</a:t>
            </a:r>
            <a:r>
              <a:rPr lang="zh-CN" altLang="en-US" sz="3200" dirty="0">
                <a:solidFill>
                  <a:srgbClr val="0000FF"/>
                </a:solidFill>
              </a:rPr>
              <a:t>、</a:t>
            </a:r>
            <a:r>
              <a:rPr lang="zh-CN" altLang="en-US" sz="3200" dirty="0" smtClean="0">
                <a:solidFill>
                  <a:srgbClr val="0000FF"/>
                </a:solidFill>
              </a:rPr>
              <a:t>超市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摆放在什么位置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?</a:t>
            </a:r>
          </a:p>
          <a:p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如何探讨食盐在</a:t>
            </a:r>
            <a:r>
              <a:rPr lang="zh-CN" altLang="en-US" sz="3200" dirty="0">
                <a:solidFill>
                  <a:srgbClr val="0000FF"/>
                </a:solidFill>
              </a:rPr>
              <a:t>超市摆放的</a:t>
            </a:r>
            <a:r>
              <a:rPr lang="zh-CN" altLang="en-US" sz="3200" dirty="0" smtClean="0">
                <a:solidFill>
                  <a:srgbClr val="0000FF"/>
                </a:solidFill>
              </a:rPr>
              <a:t>位置更利于销售？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理论依据？    食品？调料？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数据支撑？    相关联的数据是否有？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食用油   面包   鸡蛋    咖啡    米    面 菜  酒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38944"/>
          </a:xfrm>
        </p:spPr>
        <p:txBody>
          <a:bodyPr>
            <a:normAutofit/>
          </a:bodyPr>
          <a:lstStyle/>
          <a:p>
            <a:r>
              <a:rPr lang="en-US" altLang="zh-CN" sz="4800" dirty="0" smtClean="0">
                <a:solidFill>
                  <a:srgbClr val="0000FF"/>
                </a:solidFill>
              </a:rPr>
              <a:t>2.2.6 </a:t>
            </a:r>
            <a:r>
              <a:rPr lang="zh-CN" altLang="en-US" sz="4800" dirty="0" smtClean="0">
                <a:solidFill>
                  <a:srgbClr val="0000FF"/>
                </a:solidFill>
              </a:rPr>
              <a:t>探讨食盐销售的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数学模型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26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6600" b="1" dirty="0" smtClean="0">
                <a:solidFill>
                  <a:srgbClr val="0000FF"/>
                </a:solidFill>
                <a:latin typeface="+mn-ea"/>
              </a:rPr>
              <a:t>1.2</a:t>
            </a:r>
            <a:r>
              <a:rPr lang="zh-CN" altLang="zh-CN" sz="6600" b="1" dirty="0" smtClean="0">
                <a:solidFill>
                  <a:srgbClr val="0000FF"/>
                </a:solidFill>
              </a:rPr>
              <a:t>、数据</a:t>
            </a:r>
            <a:r>
              <a:rPr lang="en-US" altLang="zh-CN" sz="6600" b="1" dirty="0" smtClean="0">
                <a:solidFill>
                  <a:srgbClr val="0000FF"/>
                </a:solidFill>
              </a:rPr>
              <a:t> </a:t>
            </a:r>
            <a:endParaRPr lang="zh-CN" altLang="en-US" sz="6600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r>
              <a:rPr lang="zh-CN" altLang="en-US" sz="4800" dirty="0" smtClean="0">
                <a:solidFill>
                  <a:srgbClr val="0000FF"/>
                </a:solidFill>
              </a:rPr>
              <a:t>数字：</a:t>
            </a:r>
            <a:r>
              <a:rPr lang="en-US" altLang="zh-CN" sz="4800" dirty="0" smtClean="0">
                <a:solidFill>
                  <a:srgbClr val="0000FF"/>
                </a:solidFill>
              </a:rPr>
              <a:t>0 1 2 3 4 5 6 7 8 9</a:t>
            </a:r>
          </a:p>
          <a:p>
            <a:r>
              <a:rPr lang="zh-CN" altLang="en-US" sz="4800" dirty="0" smtClean="0">
                <a:solidFill>
                  <a:srgbClr val="0000FF"/>
                </a:solidFill>
              </a:rPr>
              <a:t>数据：</a:t>
            </a:r>
            <a:r>
              <a:rPr lang="en-US" altLang="zh-CN" sz="4800" dirty="0" smtClean="0">
                <a:solidFill>
                  <a:srgbClr val="0000FF"/>
                </a:solidFill>
              </a:rPr>
              <a:t>0   1</a:t>
            </a:r>
          </a:p>
          <a:p>
            <a:r>
              <a:rPr lang="en-US" altLang="zh-CN" sz="3200" b="1" dirty="0" smtClean="0">
                <a:solidFill>
                  <a:srgbClr val="0000FF"/>
                </a:solidFill>
              </a:rPr>
              <a:t>        </a:t>
            </a:r>
            <a:r>
              <a:rPr lang="zh-CN" altLang="zh-CN" sz="3200" b="1" dirty="0" smtClean="0">
                <a:solidFill>
                  <a:srgbClr val="0000FF"/>
                </a:solidFill>
              </a:rPr>
              <a:t>一切</a:t>
            </a:r>
            <a:r>
              <a:rPr lang="zh-CN" altLang="zh-CN" sz="3200" b="1" dirty="0">
                <a:solidFill>
                  <a:srgbClr val="0000FF"/>
                </a:solidFill>
              </a:rPr>
              <a:t>信息集合</a:t>
            </a:r>
            <a:r>
              <a:rPr lang="en-US" altLang="zh-CN" sz="3200" b="1" dirty="0">
                <a:solidFill>
                  <a:srgbClr val="0000FF"/>
                </a:solidFill>
              </a:rPr>
              <a:t>:</a:t>
            </a:r>
            <a:r>
              <a:rPr lang="zh-CN" altLang="zh-CN" sz="3200" b="1" dirty="0">
                <a:solidFill>
                  <a:srgbClr val="0000FF"/>
                </a:solidFill>
              </a:rPr>
              <a:t>数字、</a:t>
            </a:r>
            <a:r>
              <a:rPr lang="zh-CN" altLang="en-US" sz="3200" b="1" dirty="0">
                <a:solidFill>
                  <a:srgbClr val="0000FF"/>
                </a:solidFill>
              </a:rPr>
              <a:t>字符、</a:t>
            </a:r>
            <a:r>
              <a:rPr lang="zh-CN" altLang="zh-CN" sz="3200" b="1" dirty="0">
                <a:solidFill>
                  <a:srgbClr val="0000FF"/>
                </a:solidFill>
              </a:rPr>
              <a:t>文本、信号、图像、音频、视频</a:t>
            </a:r>
            <a:r>
              <a:rPr lang="zh-CN" altLang="en-US" sz="3200" b="1" dirty="0">
                <a:solidFill>
                  <a:srgbClr val="0000FF"/>
                </a:solidFill>
              </a:rPr>
              <a:t>等</a:t>
            </a:r>
            <a:r>
              <a:rPr lang="zh-CN" altLang="zh-CN" sz="3200" b="1" dirty="0">
                <a:solidFill>
                  <a:srgbClr val="0000FF"/>
                </a:solidFill>
              </a:rPr>
              <a:t>人类社会通过</a:t>
            </a:r>
            <a:r>
              <a:rPr lang="zh-CN" altLang="zh-CN" sz="3200" b="1" dirty="0">
                <a:solidFill>
                  <a:srgbClr val="FF0000"/>
                </a:solidFill>
              </a:rPr>
              <a:t>计算机</a:t>
            </a:r>
            <a:r>
              <a:rPr lang="zh-CN" altLang="zh-CN" sz="3200" b="1" dirty="0">
                <a:solidFill>
                  <a:srgbClr val="0000FF"/>
                </a:solidFill>
              </a:rPr>
              <a:t>技术</a:t>
            </a:r>
            <a:r>
              <a:rPr lang="zh-CN" altLang="zh-CN" sz="3200" b="1" dirty="0" smtClean="0">
                <a:solidFill>
                  <a:srgbClr val="0000FF"/>
                </a:solidFill>
              </a:rPr>
              <a:t>传播</a:t>
            </a:r>
            <a:r>
              <a:rPr lang="zh-CN" altLang="en-US" sz="3200" b="1" dirty="0">
                <a:solidFill>
                  <a:srgbClr val="0000FF"/>
                </a:solidFill>
              </a:rPr>
              <a:t>、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存储</a:t>
            </a:r>
            <a:r>
              <a:rPr lang="zh-CN" altLang="zh-CN" sz="3200" b="1" dirty="0" smtClean="0">
                <a:solidFill>
                  <a:srgbClr val="0000FF"/>
                </a:solidFill>
              </a:rPr>
              <a:t>的</a:t>
            </a:r>
            <a:r>
              <a:rPr lang="zh-CN" altLang="zh-CN" sz="3200" b="1" dirty="0">
                <a:solidFill>
                  <a:srgbClr val="0000FF"/>
                </a:solidFill>
              </a:rPr>
              <a:t>一切内容</a:t>
            </a:r>
            <a:r>
              <a:rPr lang="zh-CN" altLang="en-US" sz="3200" b="1" dirty="0">
                <a:solidFill>
                  <a:srgbClr val="0000FF"/>
                </a:solidFill>
              </a:rPr>
              <a:t>，统称为</a:t>
            </a:r>
            <a:r>
              <a:rPr lang="zh-CN" altLang="en-US" sz="3200" b="1" dirty="0">
                <a:solidFill>
                  <a:srgbClr val="FF3300"/>
                </a:solidFill>
              </a:rPr>
              <a:t>数据</a:t>
            </a:r>
            <a:r>
              <a:rPr lang="zh-CN" altLang="zh-CN" sz="3200" dirty="0" smtClean="0">
                <a:solidFill>
                  <a:srgbClr val="0000FF"/>
                </a:solidFill>
              </a:rPr>
              <a:t>。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zh-CN" altLang="en-US" sz="3200" b="1" dirty="0" smtClean="0">
                <a:solidFill>
                  <a:srgbClr val="0000FF"/>
                </a:solidFill>
              </a:rPr>
              <a:t>        屏幕上看到的信息为（二进制） 数据转换后的信息 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数据可视化 </a:t>
            </a:r>
            <a:endParaRPr lang="zh-CN" altLang="zh-CN" sz="3200" b="1" dirty="0">
              <a:solidFill>
                <a:srgbClr val="FF0000"/>
              </a:solidFill>
            </a:endParaRPr>
          </a:p>
          <a:p>
            <a:endParaRPr lang="zh-CN" alt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29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0000FF"/>
                </a:solidFill>
              </a:rPr>
              <a:t>挖掘购买食盐相关联的前</a:t>
            </a:r>
            <a:r>
              <a:rPr lang="en-US" altLang="zh-CN" sz="3600" dirty="0" smtClean="0">
                <a:solidFill>
                  <a:srgbClr val="0000FF"/>
                </a:solidFill>
              </a:rPr>
              <a:t>10</a:t>
            </a:r>
            <a:r>
              <a:rPr lang="zh-CN" altLang="en-US" sz="3600" dirty="0" smtClean="0">
                <a:solidFill>
                  <a:srgbClr val="0000FF"/>
                </a:solidFill>
              </a:rPr>
              <a:t>种数量大、利润高的商品</a:t>
            </a:r>
            <a:endParaRPr lang="en-US" altLang="zh-CN" sz="3600" dirty="0" smtClean="0">
              <a:solidFill>
                <a:srgbClr val="0000FF"/>
              </a:solidFill>
            </a:endParaRPr>
          </a:p>
          <a:p>
            <a:endParaRPr lang="en-US" altLang="zh-CN" sz="3600" dirty="0" smtClean="0">
              <a:solidFill>
                <a:srgbClr val="0000FF"/>
              </a:solidFill>
            </a:endParaRPr>
          </a:p>
          <a:p>
            <a:r>
              <a:rPr lang="zh-CN" altLang="en-US" sz="3600" dirty="0" smtClean="0">
                <a:solidFill>
                  <a:srgbClr val="0000FF"/>
                </a:solidFill>
              </a:rPr>
              <a:t>看是否可以把相关商品纳入食盐销售</a:t>
            </a:r>
            <a:r>
              <a:rPr lang="zh-CN" altLang="en-US" sz="3600" dirty="0" smtClean="0">
                <a:solidFill>
                  <a:srgbClr val="FF0000"/>
                </a:solidFill>
              </a:rPr>
              <a:t>渠道</a:t>
            </a:r>
            <a:r>
              <a:rPr lang="zh-CN" altLang="en-US" sz="3600" dirty="0" smtClean="0">
                <a:solidFill>
                  <a:srgbClr val="0000FF"/>
                </a:solidFill>
              </a:rPr>
              <a:t>？</a:t>
            </a:r>
            <a:endParaRPr lang="en-US" altLang="zh-CN" sz="3600" dirty="0" smtClean="0">
              <a:solidFill>
                <a:srgbClr val="0000FF"/>
              </a:solidFill>
            </a:endParaRPr>
          </a:p>
          <a:p>
            <a:endParaRPr lang="en-US" altLang="zh-CN" sz="3600" dirty="0" smtClean="0">
              <a:solidFill>
                <a:srgbClr val="0000FF"/>
              </a:solidFill>
            </a:endParaRPr>
          </a:p>
          <a:p>
            <a:r>
              <a:rPr lang="zh-CN" altLang="en-US" sz="3600" dirty="0" smtClean="0">
                <a:solidFill>
                  <a:srgbClr val="0000FF"/>
                </a:solidFill>
              </a:rPr>
              <a:t>把这些商品当成企业的主业</a:t>
            </a:r>
            <a:r>
              <a:rPr lang="en-US" altLang="zh-CN" sz="3600" dirty="0" smtClean="0">
                <a:solidFill>
                  <a:srgbClr val="0000FF"/>
                </a:solidFill>
              </a:rPr>
              <a:t>/</a:t>
            </a:r>
            <a:r>
              <a:rPr lang="zh-CN" altLang="en-US" sz="3600" dirty="0" smtClean="0">
                <a:solidFill>
                  <a:srgbClr val="0000FF"/>
                </a:solidFill>
              </a:rPr>
              <a:t>副业来经营？</a:t>
            </a:r>
            <a:endParaRPr lang="zh-CN" altLang="en-US" sz="3600" dirty="0">
              <a:solidFill>
                <a:srgbClr val="0000FF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2.2.7</a:t>
            </a:r>
            <a:r>
              <a:rPr lang="zh-CN" altLang="en-US" sz="4400" dirty="0" smtClean="0">
                <a:solidFill>
                  <a:srgbClr val="0000FF"/>
                </a:solidFill>
              </a:rPr>
              <a:t>数据挖掘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585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2.2</a:t>
            </a:r>
            <a:r>
              <a:rPr lang="en-US" altLang="zh-CN" dirty="0" smtClean="0">
                <a:solidFill>
                  <a:srgbClr val="0000FF"/>
                </a:solidFill>
              </a:rPr>
              <a:t>.8</a:t>
            </a:r>
            <a:r>
              <a:rPr lang="zh-CN" altLang="en-US" dirty="0" smtClean="0">
                <a:solidFill>
                  <a:srgbClr val="0000FF"/>
                </a:solidFill>
              </a:rPr>
              <a:t>大数据研究带来的结果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0000FF"/>
                </a:solidFill>
              </a:rPr>
              <a:t>有利结果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        企业发展增收、减支、避免浪费    诞生新的产业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endParaRPr lang="en-US" altLang="zh-CN" dirty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        大</a:t>
            </a:r>
            <a:r>
              <a:rPr lang="zh-CN" altLang="en-US" dirty="0">
                <a:solidFill>
                  <a:srgbClr val="0000FF"/>
                </a:solidFill>
              </a:rPr>
              <a:t>数据研究无</a:t>
            </a:r>
            <a:r>
              <a:rPr lang="zh-CN" altLang="en-US" dirty="0" smtClean="0">
                <a:solidFill>
                  <a:srgbClr val="0000FF"/>
                </a:solidFill>
              </a:rPr>
              <a:t>结果    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                 </a:t>
            </a:r>
            <a:r>
              <a:rPr lang="zh-CN" altLang="en-US" dirty="0" smtClean="0">
                <a:solidFill>
                  <a:srgbClr val="0000FF"/>
                </a:solidFill>
              </a:rPr>
              <a:t>投入不见（社会、经济）效益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                 上级领导责备   职工</a:t>
            </a:r>
            <a:r>
              <a:rPr lang="zh-CN" altLang="en-US" dirty="0">
                <a:solidFill>
                  <a:srgbClr val="0000FF"/>
                </a:solidFill>
              </a:rPr>
              <a:t>埋怨 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b="1" dirty="0" smtClean="0">
                <a:solidFill>
                  <a:srgbClr val="0000FF"/>
                </a:solidFill>
              </a:rPr>
              <a:t>                  数据进入交易市场（无结果的结果）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zh-CN" altLang="en-US" dirty="0" smtClean="0">
                <a:solidFill>
                  <a:srgbClr val="0000FF"/>
                </a:solidFill>
              </a:rPr>
              <a:t>不利结果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                </a:t>
            </a:r>
            <a:r>
              <a:rPr lang="zh-CN" altLang="en-US" dirty="0" smtClean="0">
                <a:solidFill>
                  <a:srgbClr val="0000FF"/>
                </a:solidFill>
              </a:rPr>
              <a:t>伤害企业   </a:t>
            </a:r>
            <a:r>
              <a:rPr lang="en-US" altLang="zh-CN" dirty="0" smtClean="0">
                <a:solidFill>
                  <a:srgbClr val="0000FF"/>
                </a:solidFill>
              </a:rPr>
              <a:t>            </a:t>
            </a:r>
            <a:r>
              <a:rPr lang="zh-CN" altLang="en-US" dirty="0" smtClean="0">
                <a:solidFill>
                  <a:srgbClr val="0000FF"/>
                </a:solidFill>
              </a:rPr>
              <a:t>铅笔案例   </a:t>
            </a:r>
            <a:r>
              <a:rPr lang="en-US" altLang="zh-CN" dirty="0" smtClean="0">
                <a:solidFill>
                  <a:srgbClr val="0000FF"/>
                </a:solidFill>
              </a:rPr>
              <a:t> </a:t>
            </a:r>
          </a:p>
          <a:p>
            <a:endParaRPr lang="en-US" altLang="zh-CN" dirty="0" smtClean="0">
              <a:solidFill>
                <a:srgbClr val="0000FF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024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6048672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764" y="0"/>
            <a:ext cx="917776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39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zh-CN" altLang="zh-CN" sz="6000" b="1" dirty="0" smtClean="0">
                <a:solidFill>
                  <a:srgbClr val="0000FF"/>
                </a:solidFill>
                <a:effectLst/>
              </a:rPr>
              <a:t>第</a:t>
            </a:r>
            <a:r>
              <a:rPr lang="zh-CN" altLang="en-US" sz="6000" b="1" dirty="0" smtClean="0">
                <a:solidFill>
                  <a:srgbClr val="0000FF"/>
                </a:solidFill>
                <a:effectLst/>
              </a:rPr>
              <a:t>三</a:t>
            </a:r>
            <a:r>
              <a:rPr lang="zh-CN" altLang="zh-CN" sz="6000" b="1" dirty="0" smtClean="0">
                <a:solidFill>
                  <a:srgbClr val="0000FF"/>
                </a:solidFill>
                <a:effectLst/>
              </a:rPr>
              <a:t>部分</a:t>
            </a:r>
            <a:endParaRPr lang="zh-CN" altLang="en-US" sz="60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896543"/>
          </a:xfrm>
        </p:spPr>
        <p:txBody>
          <a:bodyPr/>
          <a:lstStyle/>
          <a:p>
            <a:pPr marL="0" indent="0" algn="ctr">
              <a:buNone/>
            </a:pPr>
            <a:endParaRPr lang="en-US" altLang="zh-CN" sz="6000" dirty="0" smtClean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zh-CN" altLang="en-US" sz="6000" b="1" dirty="0">
                <a:solidFill>
                  <a:srgbClr val="0000FF"/>
                </a:solidFill>
              </a:rPr>
              <a:t>盐业发展离不开大数据</a:t>
            </a:r>
            <a:endParaRPr lang="zh-CN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66507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896544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4800" b="1" dirty="0" smtClean="0">
                <a:solidFill>
                  <a:srgbClr val="0000FF"/>
                </a:solidFill>
              </a:rPr>
              <a:t>1</a:t>
            </a:r>
            <a:r>
              <a:rPr lang="zh-CN" altLang="en-US" sz="4800" b="1" dirty="0" smtClean="0">
                <a:solidFill>
                  <a:srgbClr val="0000FF"/>
                </a:solidFill>
              </a:rPr>
              <a:t>、企业数字化</a:t>
            </a:r>
            <a:r>
              <a:rPr lang="zh-CN" altLang="zh-CN" sz="4800" dirty="0" smtClean="0">
                <a:solidFill>
                  <a:srgbClr val="0000FF"/>
                </a:solidFill>
              </a:rPr>
              <a:t>改变</a:t>
            </a:r>
            <a:r>
              <a:rPr lang="zh-CN" altLang="en-US" sz="4800" dirty="0">
                <a:solidFill>
                  <a:srgbClr val="0000FF"/>
                </a:solidFill>
              </a:rPr>
              <a:t>传统的</a:t>
            </a:r>
            <a:r>
              <a:rPr lang="zh-CN" altLang="en-US" sz="4800" dirty="0" smtClean="0">
                <a:solidFill>
                  <a:srgbClr val="0000FF"/>
                </a:solidFill>
              </a:rPr>
              <a:t>理念</a:t>
            </a:r>
            <a:endParaRPr lang="en-US" altLang="zh-CN" sz="4800" dirty="0" smtClean="0">
              <a:solidFill>
                <a:srgbClr val="0000FF"/>
              </a:solidFill>
            </a:endParaRPr>
          </a:p>
          <a:p>
            <a:r>
              <a:rPr lang="en-US" altLang="zh-CN" sz="4800" dirty="0" smtClean="0">
                <a:solidFill>
                  <a:srgbClr val="0000FF"/>
                </a:solidFill>
              </a:rPr>
              <a:t>2</a:t>
            </a:r>
            <a:r>
              <a:rPr lang="zh-CN" altLang="en-US" sz="4800" dirty="0" smtClean="0">
                <a:solidFill>
                  <a:srgbClr val="0000FF"/>
                </a:solidFill>
              </a:rPr>
              <a:t>、企业</a:t>
            </a:r>
            <a:r>
              <a:rPr lang="zh-CN" altLang="zh-CN" sz="4800" dirty="0" smtClean="0">
                <a:solidFill>
                  <a:srgbClr val="0000FF"/>
                </a:solidFill>
              </a:rPr>
              <a:t>必须有</a:t>
            </a:r>
            <a:r>
              <a:rPr lang="zh-CN" altLang="en-US" sz="4800" dirty="0" smtClean="0">
                <a:solidFill>
                  <a:srgbClr val="0000FF"/>
                </a:solidFill>
              </a:rPr>
              <a:t>数据的</a:t>
            </a:r>
            <a:r>
              <a:rPr lang="zh-CN" altLang="en-US" sz="4800" b="1" dirty="0" smtClean="0">
                <a:solidFill>
                  <a:srgbClr val="0000FF"/>
                </a:solidFill>
              </a:rPr>
              <a:t>价值</a:t>
            </a:r>
            <a:r>
              <a:rPr lang="zh-CN" altLang="zh-CN" sz="4800" b="1" dirty="0" smtClean="0">
                <a:solidFill>
                  <a:srgbClr val="0000FF"/>
                </a:solidFill>
              </a:rPr>
              <a:t>意识</a:t>
            </a:r>
            <a:endParaRPr lang="en-US" altLang="zh-CN" sz="4800" b="1" dirty="0" smtClean="0">
              <a:solidFill>
                <a:srgbClr val="0000FF"/>
              </a:solidFill>
            </a:endParaRPr>
          </a:p>
          <a:p>
            <a:r>
              <a:rPr lang="en-US" altLang="zh-CN" sz="4800" dirty="0" smtClean="0">
                <a:solidFill>
                  <a:srgbClr val="0000FF"/>
                </a:solidFill>
              </a:rPr>
              <a:t>3</a:t>
            </a:r>
            <a:r>
              <a:rPr lang="zh-CN" altLang="en-US" sz="4800" dirty="0" smtClean="0">
                <a:solidFill>
                  <a:srgbClr val="0000FF"/>
                </a:solidFill>
              </a:rPr>
              <a:t>、</a:t>
            </a:r>
            <a:r>
              <a:rPr lang="zh-CN" altLang="zh-CN" sz="4800" dirty="0" smtClean="0">
                <a:solidFill>
                  <a:srgbClr val="0000FF"/>
                </a:solidFill>
              </a:rPr>
              <a:t>做好企业</a:t>
            </a:r>
            <a:r>
              <a:rPr lang="zh-CN" altLang="en-US" sz="4800" dirty="0" smtClean="0">
                <a:solidFill>
                  <a:srgbClr val="0000FF"/>
                </a:solidFill>
              </a:rPr>
              <a:t>数字化的</a:t>
            </a:r>
            <a:r>
              <a:rPr lang="zh-CN" altLang="zh-CN" sz="4800" dirty="0" smtClean="0">
                <a:solidFill>
                  <a:srgbClr val="0000FF"/>
                </a:solidFill>
              </a:rPr>
              <a:t>规划</a:t>
            </a:r>
            <a:endParaRPr lang="en-US" altLang="zh-CN" sz="4800" dirty="0" smtClean="0">
              <a:solidFill>
                <a:srgbClr val="0000FF"/>
              </a:solidFill>
            </a:endParaRPr>
          </a:p>
          <a:p>
            <a:r>
              <a:rPr lang="en-US" altLang="zh-CN" sz="4800" dirty="0" smtClean="0">
                <a:solidFill>
                  <a:srgbClr val="0000FF"/>
                </a:solidFill>
              </a:rPr>
              <a:t>4</a:t>
            </a:r>
            <a:r>
              <a:rPr lang="zh-CN" altLang="en-US" sz="4800" dirty="0" smtClean="0">
                <a:solidFill>
                  <a:srgbClr val="0000FF"/>
                </a:solidFill>
              </a:rPr>
              <a:t>、</a:t>
            </a:r>
            <a:r>
              <a:rPr lang="zh-CN" altLang="zh-CN" sz="4800" dirty="0" smtClean="0">
                <a:solidFill>
                  <a:srgbClr val="0000FF"/>
                </a:solidFill>
              </a:rPr>
              <a:t>做好行业数</a:t>
            </a:r>
            <a:r>
              <a:rPr lang="zh-CN" altLang="en-US" sz="4800" dirty="0" smtClean="0">
                <a:solidFill>
                  <a:srgbClr val="0000FF"/>
                </a:solidFill>
              </a:rPr>
              <a:t>字化</a:t>
            </a:r>
            <a:r>
              <a:rPr lang="zh-CN" altLang="en-US" sz="4800" dirty="0">
                <a:solidFill>
                  <a:srgbClr val="0000FF"/>
                </a:solidFill>
              </a:rPr>
              <a:t>的</a:t>
            </a:r>
            <a:r>
              <a:rPr lang="zh-CN" altLang="zh-CN" sz="4800" dirty="0" smtClean="0">
                <a:solidFill>
                  <a:srgbClr val="0000FF"/>
                </a:solidFill>
              </a:rPr>
              <a:t>规划</a:t>
            </a:r>
            <a:endParaRPr lang="en-US" altLang="zh-CN" sz="4800" dirty="0" smtClean="0">
              <a:solidFill>
                <a:srgbClr val="0000FF"/>
              </a:solidFill>
            </a:endParaRPr>
          </a:p>
          <a:p>
            <a:r>
              <a:rPr lang="en-US" altLang="zh-CN" sz="4800" dirty="0" smtClean="0">
                <a:solidFill>
                  <a:srgbClr val="0000FF"/>
                </a:solidFill>
              </a:rPr>
              <a:t>5</a:t>
            </a:r>
            <a:r>
              <a:rPr lang="zh-CN" altLang="en-US" sz="4800" dirty="0" smtClean="0">
                <a:solidFill>
                  <a:srgbClr val="0000FF"/>
                </a:solidFill>
              </a:rPr>
              <a:t>、企业家要重视企业大数据</a:t>
            </a:r>
            <a:endParaRPr lang="en-US" altLang="zh-CN" sz="4800" dirty="0" smtClean="0">
              <a:solidFill>
                <a:srgbClr val="0000FF"/>
              </a:solidFill>
            </a:endParaRPr>
          </a:p>
          <a:p>
            <a:r>
              <a:rPr lang="en-US" altLang="zh-CN" sz="4800" dirty="0" smtClean="0">
                <a:solidFill>
                  <a:srgbClr val="0000FF"/>
                </a:solidFill>
              </a:rPr>
              <a:t>6</a:t>
            </a:r>
            <a:r>
              <a:rPr lang="zh-CN" altLang="en-US" sz="4800" dirty="0" smtClean="0">
                <a:solidFill>
                  <a:srgbClr val="0000FF"/>
                </a:solidFill>
              </a:rPr>
              <a:t>、企业家的头脑经历一场大数据风暴的洗涤</a:t>
            </a:r>
            <a:endParaRPr lang="en-US" altLang="zh-CN" sz="4800" dirty="0">
              <a:solidFill>
                <a:srgbClr val="0000FF"/>
              </a:solidFill>
            </a:endParaRPr>
          </a:p>
          <a:p>
            <a:endParaRPr lang="zh-CN" altLang="en-US" dirty="0"/>
          </a:p>
        </p:txBody>
      </p:sp>
      <p:sp>
        <p:nvSpPr>
          <p:cNvPr id="3" name="标题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6000" b="1" dirty="0" smtClean="0">
                <a:solidFill>
                  <a:srgbClr val="0000FF"/>
                </a:solidFill>
              </a:rPr>
              <a:t>3.1</a:t>
            </a:r>
            <a:r>
              <a:rPr lang="zh-CN" altLang="en-US" sz="6000" b="1" dirty="0" smtClean="0">
                <a:solidFill>
                  <a:srgbClr val="0000FF"/>
                </a:solidFill>
              </a:rPr>
              <a:t>企业数字化是必由之路</a:t>
            </a:r>
            <a:endParaRPr lang="zh-CN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96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1</a:t>
            </a:r>
            <a:r>
              <a:rPr lang="zh-CN" altLang="en-US" sz="4000" dirty="0" smtClean="0">
                <a:solidFill>
                  <a:srgbClr val="0000FF"/>
                </a:solidFill>
              </a:rPr>
              <a:t>、企业信息化是社会发展的必然</a:t>
            </a:r>
            <a:endParaRPr lang="en-US" altLang="zh-CN" sz="4000" dirty="0" smtClean="0">
              <a:solidFill>
                <a:srgbClr val="0000FF"/>
              </a:solidFill>
            </a:endParaRPr>
          </a:p>
          <a:p>
            <a:r>
              <a:rPr lang="en-US" altLang="zh-CN" sz="4000" dirty="0" smtClean="0">
                <a:solidFill>
                  <a:srgbClr val="0000FF"/>
                </a:solidFill>
              </a:rPr>
              <a:t>2</a:t>
            </a:r>
            <a:r>
              <a:rPr lang="zh-CN" altLang="en-US" sz="4000" dirty="0" smtClean="0">
                <a:solidFill>
                  <a:srgbClr val="0000FF"/>
                </a:solidFill>
              </a:rPr>
              <a:t>、信息社会推动盐业信息化  </a:t>
            </a:r>
            <a:endParaRPr lang="en-US" altLang="zh-CN" sz="4000" dirty="0" smtClean="0">
              <a:solidFill>
                <a:srgbClr val="0000FF"/>
              </a:solidFill>
            </a:endParaRPr>
          </a:p>
          <a:p>
            <a:r>
              <a:rPr lang="en-US" altLang="zh-CN" sz="4000" dirty="0">
                <a:solidFill>
                  <a:srgbClr val="0000FF"/>
                </a:solidFill>
              </a:rPr>
              <a:t> </a:t>
            </a:r>
            <a:r>
              <a:rPr lang="en-US" altLang="zh-CN" sz="4000" dirty="0" smtClean="0">
                <a:solidFill>
                  <a:srgbClr val="0000FF"/>
                </a:solidFill>
              </a:rPr>
              <a:t>     </a:t>
            </a:r>
            <a:r>
              <a:rPr lang="zh-CN" altLang="en-US" sz="4000" dirty="0" smtClean="0">
                <a:solidFill>
                  <a:srgbClr val="0000FF"/>
                </a:solidFill>
              </a:rPr>
              <a:t>企业发展之路      </a:t>
            </a:r>
            <a:endParaRPr lang="en-US" altLang="zh-CN" sz="4000" dirty="0" smtClean="0">
              <a:solidFill>
                <a:srgbClr val="0000FF"/>
              </a:solidFill>
            </a:endParaRPr>
          </a:p>
          <a:p>
            <a:r>
              <a:rPr lang="en-US" altLang="zh-CN" sz="4000" dirty="0" smtClean="0">
                <a:solidFill>
                  <a:srgbClr val="0000FF"/>
                </a:solidFill>
              </a:rPr>
              <a:t>3</a:t>
            </a:r>
            <a:r>
              <a:rPr lang="zh-CN" altLang="en-US" sz="4000" dirty="0" smtClean="0">
                <a:solidFill>
                  <a:srgbClr val="0000FF"/>
                </a:solidFill>
              </a:rPr>
              <a:t>、山东</a:t>
            </a:r>
            <a:r>
              <a:rPr lang="zh-CN" altLang="en-US" sz="4000" dirty="0">
                <a:solidFill>
                  <a:srgbClr val="0000FF"/>
                </a:solidFill>
              </a:rPr>
              <a:t>成</a:t>
            </a:r>
            <a:r>
              <a:rPr lang="zh-CN" altLang="en-US" sz="4000" dirty="0" smtClean="0">
                <a:solidFill>
                  <a:srgbClr val="0000FF"/>
                </a:solidFill>
              </a:rPr>
              <a:t>为国内盐业信息化的表率</a:t>
            </a:r>
            <a:endParaRPr lang="en-US" altLang="zh-CN" sz="4000" dirty="0" smtClean="0">
              <a:solidFill>
                <a:srgbClr val="0000FF"/>
              </a:solidFill>
            </a:endParaRPr>
          </a:p>
          <a:p>
            <a:r>
              <a:rPr lang="en-US" altLang="zh-CN" sz="4000" dirty="0" smtClean="0">
                <a:solidFill>
                  <a:srgbClr val="0000FF"/>
                </a:solidFill>
              </a:rPr>
              <a:t>4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zh-CN" altLang="en-US" sz="4000" dirty="0">
                <a:solidFill>
                  <a:srgbClr val="0000FF"/>
                </a:solidFill>
              </a:rPr>
              <a:t>大</a:t>
            </a:r>
            <a:r>
              <a:rPr lang="zh-CN" altLang="en-US" sz="4000" dirty="0" smtClean="0">
                <a:solidFill>
                  <a:srgbClr val="0000FF"/>
                </a:solidFill>
              </a:rPr>
              <a:t>数据研究需要</a:t>
            </a:r>
            <a:r>
              <a:rPr lang="zh-CN" altLang="en-US" sz="4000" dirty="0">
                <a:solidFill>
                  <a:srgbClr val="0000FF"/>
                </a:solidFill>
              </a:rPr>
              <a:t>盐业数据，盐业需要大数据指导</a:t>
            </a:r>
            <a:endParaRPr lang="en-US" altLang="zh-CN" sz="4000" dirty="0">
              <a:solidFill>
                <a:srgbClr val="0000FF"/>
              </a:solidFill>
            </a:endParaRPr>
          </a:p>
          <a:p>
            <a:r>
              <a:rPr lang="en-US" altLang="zh-CN" sz="4000" dirty="0" smtClean="0">
                <a:solidFill>
                  <a:srgbClr val="0000FF"/>
                </a:solidFill>
              </a:rPr>
              <a:t>5</a:t>
            </a:r>
            <a:r>
              <a:rPr lang="zh-CN" altLang="en-US" sz="4000" dirty="0" smtClean="0">
                <a:solidFill>
                  <a:srgbClr val="0000FF"/>
                </a:solidFill>
              </a:rPr>
              <a:t>、盐业界精英，担当起盐业大数据时代的重任</a:t>
            </a:r>
            <a:endParaRPr lang="en-US" altLang="zh-CN" sz="4000" dirty="0" smtClean="0">
              <a:solidFill>
                <a:srgbClr val="0000FF"/>
              </a:solidFill>
            </a:endParaRPr>
          </a:p>
          <a:p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4" name="标题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3.2</a:t>
            </a:r>
            <a:r>
              <a:rPr lang="zh-CN" altLang="en-US" dirty="0" smtClean="0">
                <a:solidFill>
                  <a:srgbClr val="0000FF"/>
                </a:solidFill>
              </a:rPr>
              <a:t>盐企发展需要大数据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06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752528"/>
          </a:xfrm>
        </p:spPr>
        <p:txBody>
          <a:bodyPr>
            <a:normAutofit/>
          </a:bodyPr>
          <a:lstStyle/>
          <a:p>
            <a:r>
              <a:rPr lang="en-US" altLang="zh-CN" sz="4800" dirty="0" smtClean="0">
                <a:solidFill>
                  <a:srgbClr val="0000FF"/>
                </a:solidFill>
              </a:rPr>
              <a:t>1</a:t>
            </a:r>
            <a:r>
              <a:rPr lang="zh-CN" altLang="en-US" sz="4800" dirty="0" smtClean="0">
                <a:solidFill>
                  <a:srgbClr val="0000FF"/>
                </a:solidFill>
              </a:rPr>
              <a:t>、盐</a:t>
            </a:r>
            <a:r>
              <a:rPr lang="zh-CN" altLang="en-US" sz="4800" dirty="0">
                <a:solidFill>
                  <a:srgbClr val="0000FF"/>
                </a:solidFill>
              </a:rPr>
              <a:t>在盐</a:t>
            </a:r>
            <a:r>
              <a:rPr lang="zh-CN" altLang="en-US" sz="4800" dirty="0" smtClean="0">
                <a:solidFill>
                  <a:srgbClr val="0000FF"/>
                </a:solidFill>
              </a:rPr>
              <a:t>企属于主导地位</a:t>
            </a:r>
            <a:endParaRPr lang="en-US" altLang="zh-CN" sz="4800" dirty="0" smtClean="0">
              <a:solidFill>
                <a:srgbClr val="0000FF"/>
              </a:solidFill>
            </a:endParaRPr>
          </a:p>
          <a:p>
            <a:endParaRPr lang="en-US" altLang="zh-CN" sz="4800" dirty="0" smtClean="0">
              <a:solidFill>
                <a:srgbClr val="0000FF"/>
              </a:solidFill>
            </a:endParaRPr>
          </a:p>
          <a:p>
            <a:r>
              <a:rPr lang="en-US" altLang="zh-CN" sz="4800" dirty="0" smtClean="0">
                <a:solidFill>
                  <a:srgbClr val="0000FF"/>
                </a:solidFill>
              </a:rPr>
              <a:t>2</a:t>
            </a:r>
            <a:r>
              <a:rPr lang="zh-CN" altLang="en-US" sz="4800" dirty="0" smtClean="0">
                <a:solidFill>
                  <a:srgbClr val="0000FF"/>
                </a:solidFill>
              </a:rPr>
              <a:t>、盐</a:t>
            </a:r>
            <a:r>
              <a:rPr lang="zh-CN" altLang="en-US" sz="4800" dirty="0">
                <a:solidFill>
                  <a:srgbClr val="0000FF"/>
                </a:solidFill>
              </a:rPr>
              <a:t>在盐</a:t>
            </a:r>
            <a:r>
              <a:rPr lang="zh-CN" altLang="en-US" sz="4800" dirty="0" smtClean="0">
                <a:solidFill>
                  <a:srgbClr val="0000FF"/>
                </a:solidFill>
              </a:rPr>
              <a:t>企属于附属地位</a:t>
            </a:r>
            <a:endParaRPr lang="en-US" altLang="zh-CN" sz="4800" dirty="0" smtClean="0">
              <a:solidFill>
                <a:srgbClr val="0000FF"/>
              </a:solidFill>
            </a:endParaRPr>
          </a:p>
          <a:p>
            <a:endParaRPr lang="en-US" altLang="zh-CN" sz="4800" dirty="0" smtClean="0">
              <a:solidFill>
                <a:srgbClr val="0000FF"/>
              </a:solidFill>
            </a:endParaRPr>
          </a:p>
          <a:p>
            <a:r>
              <a:rPr lang="en-US" altLang="zh-CN" sz="4800" dirty="0" smtClean="0">
                <a:solidFill>
                  <a:srgbClr val="0000FF"/>
                </a:solidFill>
              </a:rPr>
              <a:t>3</a:t>
            </a:r>
            <a:r>
              <a:rPr lang="zh-CN" altLang="en-US" sz="4800" dirty="0" smtClean="0">
                <a:solidFill>
                  <a:srgbClr val="0000FF"/>
                </a:solidFill>
              </a:rPr>
              <a:t>、盐</a:t>
            </a:r>
            <a:r>
              <a:rPr lang="zh-CN" altLang="en-US" sz="4800" dirty="0">
                <a:solidFill>
                  <a:srgbClr val="0000FF"/>
                </a:solidFill>
              </a:rPr>
              <a:t>在盐</a:t>
            </a:r>
            <a:r>
              <a:rPr lang="zh-CN" altLang="en-US" sz="4800" dirty="0" smtClean="0">
                <a:solidFill>
                  <a:srgbClr val="0000FF"/>
                </a:solidFill>
              </a:rPr>
              <a:t>企属于</a:t>
            </a:r>
            <a:r>
              <a:rPr lang="zh-CN" altLang="en-US" sz="4800" dirty="0" smtClean="0">
                <a:solidFill>
                  <a:srgbClr val="FF0000"/>
                </a:solidFill>
              </a:rPr>
              <a:t>基础地位</a:t>
            </a:r>
            <a:endParaRPr lang="en-US" altLang="zh-CN" sz="4800" dirty="0">
              <a:solidFill>
                <a:srgbClr val="FF0000"/>
              </a:solidFill>
            </a:endParaRPr>
          </a:p>
          <a:p>
            <a:endParaRPr lang="en-US" altLang="zh-CN" sz="2400" dirty="0">
              <a:solidFill>
                <a:srgbClr val="FF0000"/>
              </a:solidFill>
            </a:endParaRPr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79512" y="152400"/>
            <a:ext cx="8507288" cy="176443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6000" dirty="0" smtClean="0">
                <a:solidFill>
                  <a:srgbClr val="0000FF"/>
                </a:solidFill>
              </a:rPr>
              <a:t>3.3 </a:t>
            </a:r>
            <a:r>
              <a:rPr lang="zh-CN" altLang="en-US" sz="6000" dirty="0" smtClean="0">
                <a:solidFill>
                  <a:srgbClr val="0000FF"/>
                </a:solidFill>
              </a:rPr>
              <a:t>大数据分析</a:t>
            </a:r>
            <a:r>
              <a:rPr lang="en-US" altLang="zh-CN" sz="6000" dirty="0" smtClean="0">
                <a:solidFill>
                  <a:srgbClr val="0000FF"/>
                </a:solidFill>
              </a:rPr>
              <a:t/>
            </a:r>
            <a:br>
              <a:rPr lang="en-US" altLang="zh-CN" sz="6000" dirty="0" smtClean="0">
                <a:solidFill>
                  <a:srgbClr val="0000FF"/>
                </a:solidFill>
              </a:rPr>
            </a:br>
            <a:r>
              <a:rPr lang="zh-CN" altLang="en-US" sz="6000" dirty="0" smtClean="0">
                <a:solidFill>
                  <a:srgbClr val="0000FF"/>
                </a:solidFill>
              </a:rPr>
              <a:t>盐在盐企的地位</a:t>
            </a:r>
            <a:endParaRPr lang="zh-CN" altLang="en-US" sz="6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3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279752"/>
          </a:xfrm>
        </p:spPr>
        <p:txBody>
          <a:bodyPr>
            <a:normAutofit lnSpcReduction="10000"/>
          </a:bodyPr>
          <a:lstStyle/>
          <a:p>
            <a:r>
              <a:rPr lang="zh-CN" altLang="en-US" sz="4400" dirty="0" smtClean="0">
                <a:solidFill>
                  <a:srgbClr val="0000FF"/>
                </a:solidFill>
              </a:rPr>
              <a:t>大数据在盐业发展中举足轻重，企业生存靠盐业，企业发展需要依靠盐业作为基础，应用</a:t>
            </a:r>
            <a:r>
              <a:rPr lang="zh-CN" altLang="en-US" sz="4400" dirty="0">
                <a:solidFill>
                  <a:srgbClr val="0000FF"/>
                </a:solidFill>
              </a:rPr>
              <a:t>大数据分析、挖掘</a:t>
            </a:r>
            <a:r>
              <a:rPr lang="zh-CN" altLang="en-US" sz="4400" dirty="0" smtClean="0">
                <a:solidFill>
                  <a:srgbClr val="0000FF"/>
                </a:solidFill>
              </a:rPr>
              <a:t>企业发展的</a:t>
            </a:r>
            <a:r>
              <a:rPr lang="zh-CN" altLang="en-US" sz="4400" dirty="0">
                <a:solidFill>
                  <a:srgbClr val="0000FF"/>
                </a:solidFill>
              </a:rPr>
              <a:t>潜力，在盐业的基础之上再建立起两个主业、两个副业</a:t>
            </a:r>
            <a:r>
              <a:rPr lang="zh-CN" altLang="en-US" sz="4400" dirty="0" smtClean="0">
                <a:solidFill>
                  <a:srgbClr val="0000FF"/>
                </a:solidFill>
              </a:rPr>
              <a:t>，才是事业的成功之</a:t>
            </a:r>
            <a:r>
              <a:rPr lang="zh-CN" altLang="en-US" sz="4400" dirty="0">
                <a:solidFill>
                  <a:srgbClr val="0000FF"/>
                </a:solidFill>
              </a:rPr>
              <a:t>道，只要横下一条心向这个方向发展，</a:t>
            </a:r>
            <a:r>
              <a:rPr lang="zh-CN" altLang="en-US" sz="4400" dirty="0" smtClean="0">
                <a:solidFill>
                  <a:srgbClr val="0000FF"/>
                </a:solidFill>
              </a:rPr>
              <a:t>你的企业不是</a:t>
            </a:r>
            <a:r>
              <a:rPr lang="zh-CN" altLang="en-US" sz="4400" dirty="0">
                <a:solidFill>
                  <a:srgbClr val="0000FF"/>
                </a:solidFill>
              </a:rPr>
              <a:t>盐行业的冠军也是亚军。</a:t>
            </a:r>
            <a:endParaRPr lang="zh-CN" altLang="en-US" sz="44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3.4</a:t>
            </a:r>
            <a:r>
              <a:rPr lang="zh-CN" altLang="en-US" dirty="0" smtClean="0">
                <a:solidFill>
                  <a:srgbClr val="0000FF"/>
                </a:solidFill>
              </a:rPr>
              <a:t>盐业</a:t>
            </a:r>
            <a:r>
              <a:rPr lang="zh-CN" altLang="en-US" sz="4000" dirty="0" smtClean="0">
                <a:solidFill>
                  <a:srgbClr val="0000FF"/>
                </a:solidFill>
              </a:rPr>
              <a:t>是企业发展事业</a:t>
            </a:r>
            <a:r>
              <a:rPr lang="zh-CN" altLang="en-US" sz="4000" dirty="0">
                <a:solidFill>
                  <a:srgbClr val="0000FF"/>
                </a:solidFill>
              </a:rPr>
              <a:t>的基础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98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328592"/>
          </a:xfrm>
        </p:spPr>
        <p:txBody>
          <a:bodyPr>
            <a:normAutofit/>
          </a:bodyPr>
          <a:lstStyle/>
          <a:p>
            <a:pPr algn="ctr"/>
            <a:endParaRPr lang="en-US" altLang="zh-CN" sz="7200" dirty="0" smtClean="0">
              <a:solidFill>
                <a:srgbClr val="0000FF"/>
              </a:solidFill>
            </a:endParaRPr>
          </a:p>
          <a:p>
            <a:pPr algn="ctr"/>
            <a:r>
              <a:rPr lang="zh-CN" altLang="en-US" sz="7200" dirty="0" smtClean="0">
                <a:solidFill>
                  <a:srgbClr val="0000FF"/>
                </a:solidFill>
              </a:rPr>
              <a:t>探讨交流提问</a:t>
            </a:r>
            <a:endParaRPr lang="zh-CN" altLang="en-US" sz="7200" dirty="0">
              <a:solidFill>
                <a:srgbClr val="0000FF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96704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ctr"/>
            <a:endParaRPr lang="en-US" altLang="zh-CN" sz="9600" dirty="0" smtClean="0">
              <a:solidFill>
                <a:srgbClr val="FF0000"/>
              </a:solidFill>
            </a:endParaRPr>
          </a:p>
          <a:p>
            <a:pPr algn="ctr"/>
            <a:r>
              <a:rPr lang="zh-CN" altLang="en-US" sz="9600" dirty="0" smtClean="0">
                <a:solidFill>
                  <a:srgbClr val="FF0000"/>
                </a:solidFill>
              </a:rPr>
              <a:t>谢谢大家！</a:t>
            </a:r>
            <a:endParaRPr lang="zh-CN" alt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39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28419"/>
            <a:ext cx="8373616" cy="880301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计算机键盘对应值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4" y="1052736"/>
            <a:ext cx="9148284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0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68"/>
            <a:ext cx="9144000" cy="6847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00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6000" b="1" dirty="0" smtClean="0">
                <a:solidFill>
                  <a:srgbClr val="0000FF"/>
                </a:solidFill>
                <a:latin typeface="+mn-ea"/>
              </a:rPr>
              <a:t>1.3</a:t>
            </a:r>
            <a:r>
              <a:rPr lang="zh-CN" altLang="en-US" sz="6000" b="1" dirty="0" smtClean="0">
                <a:solidFill>
                  <a:srgbClr val="0000FF"/>
                </a:solidFill>
              </a:rPr>
              <a:t>大数据 </a:t>
            </a:r>
            <a:endParaRPr lang="zh-CN" altLang="en-US" sz="6000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Autofit/>
          </a:bodyPr>
          <a:lstStyle/>
          <a:p>
            <a:r>
              <a:rPr lang="zh-CN" altLang="en-US" sz="4800" b="1" u="sng" dirty="0" smtClean="0">
                <a:solidFill>
                  <a:srgbClr val="0000FF"/>
                </a:solidFill>
              </a:rPr>
              <a:t>根据设计的数学模型，研究分析挖掘数据源中</a:t>
            </a:r>
            <a:r>
              <a:rPr lang="zh-CN" altLang="en-US" sz="4800" b="1" dirty="0" smtClean="0">
                <a:solidFill>
                  <a:srgbClr val="0000FF"/>
                </a:solidFill>
              </a:rPr>
              <a:t>的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有效数据</a:t>
            </a:r>
            <a:r>
              <a:rPr lang="zh-CN" altLang="en-US" sz="4800" b="1" dirty="0" smtClean="0">
                <a:solidFill>
                  <a:srgbClr val="0000FF"/>
                </a:solidFill>
              </a:rPr>
              <a:t>，使其“拥有一定的</a:t>
            </a:r>
            <a:r>
              <a:rPr lang="zh-CN" altLang="zh-CN" sz="4800" b="1" u="sng" dirty="0" smtClean="0">
                <a:solidFill>
                  <a:srgbClr val="FF0000"/>
                </a:solidFill>
              </a:rPr>
              <a:t>社会价值</a:t>
            </a:r>
            <a:r>
              <a:rPr lang="zh-CN" altLang="en-US" sz="4800" b="1" u="sng" dirty="0" smtClean="0">
                <a:solidFill>
                  <a:srgbClr val="0000FF"/>
                </a:solidFill>
              </a:rPr>
              <a:t>、</a:t>
            </a:r>
            <a:r>
              <a:rPr lang="zh-CN" altLang="zh-CN" sz="4800" b="1" u="sng" dirty="0" smtClean="0">
                <a:solidFill>
                  <a:srgbClr val="FF0000"/>
                </a:solidFill>
              </a:rPr>
              <a:t>经济价值</a:t>
            </a:r>
            <a:r>
              <a:rPr lang="zh-CN" altLang="en-US" sz="4800" b="1" u="sng" dirty="0" smtClean="0">
                <a:solidFill>
                  <a:srgbClr val="0000FF"/>
                </a:solidFill>
              </a:rPr>
              <a:t>、</a:t>
            </a:r>
            <a:r>
              <a:rPr lang="zh-CN" altLang="zh-CN" sz="4800" b="1" u="sng" dirty="0" smtClean="0">
                <a:solidFill>
                  <a:srgbClr val="FF0000"/>
                </a:solidFill>
              </a:rPr>
              <a:t>历史价值</a:t>
            </a:r>
            <a:r>
              <a:rPr lang="zh-CN" altLang="en-US" sz="4800" b="1" u="sng" dirty="0" smtClean="0">
                <a:solidFill>
                  <a:srgbClr val="0000FF"/>
                </a:solidFill>
              </a:rPr>
              <a:t>、</a:t>
            </a:r>
            <a:r>
              <a:rPr lang="zh-CN" altLang="zh-CN" sz="4800" b="1" u="sng" dirty="0">
                <a:solidFill>
                  <a:srgbClr val="FF0000"/>
                </a:solidFill>
              </a:rPr>
              <a:t>交易</a:t>
            </a:r>
            <a:r>
              <a:rPr lang="zh-CN" altLang="zh-CN" sz="4800" b="1" u="sng" dirty="0" smtClean="0">
                <a:solidFill>
                  <a:srgbClr val="FF0000"/>
                </a:solidFill>
              </a:rPr>
              <a:t>价值</a:t>
            </a:r>
            <a:r>
              <a:rPr lang="zh-CN" altLang="en-US" sz="4800" b="1" dirty="0" smtClean="0">
                <a:solidFill>
                  <a:srgbClr val="0000FF"/>
                </a:solidFill>
              </a:rPr>
              <a:t>”</a:t>
            </a:r>
            <a:endParaRPr lang="en-US" altLang="zh-CN" sz="4800" b="1" dirty="0" smtClean="0">
              <a:solidFill>
                <a:srgbClr val="0000FF"/>
              </a:solidFill>
            </a:endParaRPr>
          </a:p>
          <a:p>
            <a:r>
              <a:rPr lang="zh-CN" altLang="en-US" sz="4800" b="1" dirty="0" smtClean="0">
                <a:solidFill>
                  <a:srgbClr val="0000FF"/>
                </a:solidFill>
              </a:rPr>
              <a:t>并且，</a:t>
            </a:r>
            <a:r>
              <a:rPr lang="zh-CN" altLang="en-US" sz="4800" b="1" u="sng" dirty="0" smtClean="0">
                <a:solidFill>
                  <a:srgbClr val="FF0000"/>
                </a:solidFill>
              </a:rPr>
              <a:t>数据的</a:t>
            </a:r>
            <a:r>
              <a:rPr lang="zh-CN" altLang="zh-CN" sz="4800" b="1" u="sng" dirty="0" smtClean="0">
                <a:solidFill>
                  <a:srgbClr val="FF0000"/>
                </a:solidFill>
              </a:rPr>
              <a:t>交易</a:t>
            </a:r>
            <a:r>
              <a:rPr lang="zh-CN" altLang="zh-CN" sz="4800" b="1" u="sng" dirty="0">
                <a:solidFill>
                  <a:srgbClr val="FF0000"/>
                </a:solidFill>
              </a:rPr>
              <a:t>价值</a:t>
            </a:r>
            <a:r>
              <a:rPr lang="zh-CN" altLang="zh-CN" sz="4800" b="1" dirty="0" smtClean="0">
                <a:solidFill>
                  <a:srgbClr val="0000FF"/>
                </a:solidFill>
              </a:rPr>
              <a:t>是</a:t>
            </a:r>
            <a:r>
              <a:rPr lang="zh-CN" altLang="en-US" sz="4800" b="1" dirty="0" smtClean="0">
                <a:solidFill>
                  <a:srgbClr val="0000FF"/>
                </a:solidFill>
              </a:rPr>
              <a:t>其</a:t>
            </a:r>
            <a:r>
              <a:rPr lang="zh-CN" altLang="zh-CN" sz="4800" b="1" dirty="0" smtClean="0">
                <a:solidFill>
                  <a:srgbClr val="0000FF"/>
                </a:solidFill>
              </a:rPr>
              <a:t>最</a:t>
            </a:r>
            <a:r>
              <a:rPr lang="zh-CN" altLang="zh-CN" sz="4800" b="1" dirty="0">
                <a:solidFill>
                  <a:srgbClr val="0000FF"/>
                </a:solidFill>
              </a:rPr>
              <a:t>终极经济</a:t>
            </a:r>
            <a:r>
              <a:rPr lang="zh-CN" altLang="zh-CN" sz="4800" b="1" dirty="0" smtClean="0">
                <a:solidFill>
                  <a:srgbClr val="0000FF"/>
                </a:solidFill>
              </a:rPr>
              <a:t>价值</a:t>
            </a:r>
            <a:r>
              <a:rPr lang="zh-CN" altLang="en-US" sz="4800" b="1" dirty="0" smtClean="0">
                <a:solidFill>
                  <a:srgbClr val="0000FF"/>
                </a:solidFill>
              </a:rPr>
              <a:t>，我们称之为</a:t>
            </a:r>
            <a:r>
              <a:rPr lang="zh-CN" altLang="en-US" sz="4800" b="1" u="sng" dirty="0" smtClean="0">
                <a:solidFill>
                  <a:srgbClr val="FF3300"/>
                </a:solidFill>
              </a:rPr>
              <a:t>大数据</a:t>
            </a:r>
            <a:r>
              <a:rPr lang="zh-CN" altLang="en-US" sz="4800" b="1" dirty="0" smtClean="0">
                <a:solidFill>
                  <a:srgbClr val="0000FF"/>
                </a:solidFill>
              </a:rPr>
              <a:t>。</a:t>
            </a:r>
            <a:endParaRPr lang="zh-CN" alt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4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0000FF"/>
                </a:solidFill>
              </a:rPr>
              <a:t> </a:t>
            </a:r>
            <a:r>
              <a:rPr lang="en-US" altLang="zh-CN" sz="4400" b="1" dirty="0" smtClean="0">
                <a:solidFill>
                  <a:srgbClr val="0000FF"/>
                </a:solidFill>
                <a:latin typeface="+mn-ea"/>
              </a:rPr>
              <a:t>1.4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大数据特点</a:t>
            </a:r>
            <a:endParaRPr lang="en-US" altLang="zh-CN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r>
              <a:rPr lang="zh-CN" altLang="zh-CN" b="1" dirty="0" smtClean="0">
                <a:solidFill>
                  <a:srgbClr val="0000FF"/>
                </a:solidFill>
              </a:rPr>
              <a:t>（</a:t>
            </a:r>
            <a:r>
              <a:rPr lang="en-US" altLang="zh-CN" b="1" dirty="0">
                <a:solidFill>
                  <a:srgbClr val="0000FF"/>
                </a:solidFill>
              </a:rPr>
              <a:t>1</a:t>
            </a:r>
            <a:r>
              <a:rPr lang="zh-CN" altLang="zh-CN" b="1" dirty="0" smtClean="0">
                <a:solidFill>
                  <a:srgbClr val="0000FF"/>
                </a:solidFill>
              </a:rPr>
              <a:t>）</a:t>
            </a:r>
            <a:r>
              <a:rPr lang="zh-CN" altLang="en-US" b="1" dirty="0" smtClean="0">
                <a:solidFill>
                  <a:srgbClr val="0000FF"/>
                </a:solidFill>
              </a:rPr>
              <a:t>采集于</a:t>
            </a:r>
            <a:r>
              <a:rPr lang="zh-CN" altLang="zh-CN" b="1" dirty="0" smtClean="0">
                <a:solidFill>
                  <a:srgbClr val="FF0000"/>
                </a:solidFill>
              </a:rPr>
              <a:t>生产、</a:t>
            </a:r>
            <a:r>
              <a:rPr lang="zh-CN" altLang="en-US" b="1" dirty="0" smtClean="0">
                <a:solidFill>
                  <a:srgbClr val="FF0000"/>
                </a:solidFill>
              </a:rPr>
              <a:t>生活、历史</a:t>
            </a:r>
            <a:r>
              <a:rPr lang="zh-CN" altLang="zh-CN" b="1" dirty="0" smtClean="0">
                <a:solidFill>
                  <a:srgbClr val="FF0000"/>
                </a:solidFill>
              </a:rPr>
              <a:t>存储</a:t>
            </a:r>
            <a:r>
              <a:rPr lang="zh-CN" altLang="zh-CN" b="1" dirty="0">
                <a:solidFill>
                  <a:srgbClr val="FF0000"/>
                </a:solidFill>
              </a:rPr>
              <a:t>、加工、分析、挖掘、传播、</a:t>
            </a:r>
            <a:r>
              <a:rPr lang="zh-CN" altLang="zh-CN" b="1" dirty="0" smtClean="0">
                <a:solidFill>
                  <a:srgbClr val="FF0000"/>
                </a:solidFill>
              </a:rPr>
              <a:t>服务</a:t>
            </a:r>
            <a:r>
              <a:rPr lang="zh-CN" altLang="en-US" b="1" dirty="0" smtClean="0">
                <a:solidFill>
                  <a:srgbClr val="0000FF"/>
                </a:solidFill>
              </a:rPr>
              <a:t>中的信息，存储在</a:t>
            </a:r>
            <a:r>
              <a:rPr lang="zh-CN" altLang="en-US" b="1" dirty="0">
                <a:solidFill>
                  <a:srgbClr val="0000FF"/>
                </a:solidFill>
              </a:rPr>
              <a:t>计算机中或</a:t>
            </a:r>
            <a:r>
              <a:rPr lang="zh-CN" altLang="en-US" b="1" dirty="0" smtClean="0">
                <a:solidFill>
                  <a:srgbClr val="0000FF"/>
                </a:solidFill>
              </a:rPr>
              <a:t>通讯中的数据，</a:t>
            </a:r>
            <a:r>
              <a:rPr lang="zh-CN" altLang="zh-CN" b="1" dirty="0" smtClean="0">
                <a:solidFill>
                  <a:srgbClr val="0000FF"/>
                </a:solidFill>
              </a:rPr>
              <a:t>它服务</a:t>
            </a:r>
            <a:r>
              <a:rPr lang="zh-CN" altLang="zh-CN" b="1" dirty="0">
                <a:solidFill>
                  <a:srgbClr val="0000FF"/>
                </a:solidFill>
              </a:rPr>
              <a:t>于第一、</a:t>
            </a:r>
            <a:r>
              <a:rPr lang="zh-CN" altLang="zh-CN" b="1" dirty="0" smtClean="0">
                <a:solidFill>
                  <a:srgbClr val="0000FF"/>
                </a:solidFill>
              </a:rPr>
              <a:t>二、三产业</a:t>
            </a:r>
            <a:r>
              <a:rPr lang="en-US" altLang="zh-CN" b="1" dirty="0" smtClean="0">
                <a:solidFill>
                  <a:srgbClr val="0000FF"/>
                </a:solidFill>
              </a:rPr>
              <a:t> </a:t>
            </a:r>
            <a:r>
              <a:rPr lang="zh-CN" altLang="en-US" b="1" dirty="0" smtClean="0">
                <a:solidFill>
                  <a:srgbClr val="0000FF"/>
                </a:solidFill>
              </a:rPr>
              <a:t>（分散于计算机存储和计算的</a:t>
            </a:r>
            <a:r>
              <a:rPr lang="zh-CN" altLang="zh-CN" b="1" dirty="0" smtClean="0">
                <a:solidFill>
                  <a:srgbClr val="0000FF"/>
                </a:solidFill>
              </a:rPr>
              <a:t>数据</a:t>
            </a:r>
            <a:r>
              <a:rPr lang="zh-CN" altLang="en-US" b="1" dirty="0" smtClean="0">
                <a:solidFill>
                  <a:srgbClr val="0000FF"/>
                </a:solidFill>
              </a:rPr>
              <a:t>）</a:t>
            </a:r>
            <a:r>
              <a:rPr lang="en-US" altLang="zh-CN" b="1" dirty="0" smtClean="0">
                <a:solidFill>
                  <a:srgbClr val="0000FF"/>
                </a:solidFill>
              </a:rPr>
              <a:t> </a:t>
            </a:r>
          </a:p>
          <a:p>
            <a:r>
              <a:rPr lang="zh-CN" altLang="zh-CN" b="1" dirty="0" smtClean="0">
                <a:solidFill>
                  <a:srgbClr val="0000FF"/>
                </a:solidFill>
              </a:rPr>
              <a:t>（</a:t>
            </a:r>
            <a:r>
              <a:rPr lang="en-US" altLang="zh-CN" b="1" dirty="0">
                <a:solidFill>
                  <a:srgbClr val="0000FF"/>
                </a:solidFill>
              </a:rPr>
              <a:t>2</a:t>
            </a:r>
            <a:r>
              <a:rPr lang="zh-CN" altLang="zh-CN" b="1" dirty="0">
                <a:solidFill>
                  <a:srgbClr val="0000FF"/>
                </a:solidFill>
              </a:rPr>
              <a:t>）由各行各业数据结构复杂、数据类型不统一的、</a:t>
            </a:r>
            <a:r>
              <a:rPr lang="zh-CN" altLang="zh-CN" b="1" u="sng" dirty="0" smtClean="0">
                <a:solidFill>
                  <a:srgbClr val="0000FF"/>
                </a:solidFill>
              </a:rPr>
              <a:t>海量</a:t>
            </a:r>
            <a:r>
              <a:rPr lang="zh-CN" altLang="en-US" b="1" u="sng" dirty="0" smtClean="0">
                <a:solidFill>
                  <a:srgbClr val="0000FF"/>
                </a:solidFill>
              </a:rPr>
              <a:t>（大量、量大）</a:t>
            </a:r>
            <a:r>
              <a:rPr lang="zh-CN" altLang="zh-CN" b="1" u="sng" dirty="0" smtClean="0">
                <a:solidFill>
                  <a:srgbClr val="0000FF"/>
                </a:solidFill>
              </a:rPr>
              <a:t>数据</a:t>
            </a:r>
            <a:r>
              <a:rPr lang="zh-CN" altLang="en-US" b="1" u="sng" dirty="0" smtClean="0">
                <a:solidFill>
                  <a:srgbClr val="0000FF"/>
                </a:solidFill>
              </a:rPr>
              <a:t>源</a:t>
            </a:r>
            <a:r>
              <a:rPr lang="zh-CN" altLang="zh-CN" b="1" dirty="0" smtClean="0">
                <a:solidFill>
                  <a:srgbClr val="0000FF"/>
                </a:solidFill>
              </a:rPr>
              <a:t>构成</a:t>
            </a:r>
            <a:r>
              <a:rPr lang="zh-CN" altLang="zh-CN" b="1" dirty="0">
                <a:solidFill>
                  <a:srgbClr val="0000FF"/>
                </a:solidFill>
              </a:rPr>
              <a:t>的信息</a:t>
            </a:r>
            <a:r>
              <a:rPr lang="zh-CN" altLang="zh-CN" b="1" dirty="0" smtClean="0">
                <a:solidFill>
                  <a:srgbClr val="0000FF"/>
                </a:solidFill>
              </a:rPr>
              <a:t>集合</a:t>
            </a:r>
            <a:r>
              <a:rPr lang="zh-CN" altLang="en-US" b="1" dirty="0" smtClean="0">
                <a:solidFill>
                  <a:srgbClr val="FF0000"/>
                </a:solidFill>
              </a:rPr>
              <a:t>（不是数据汇聚） 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zh-CN" b="1" dirty="0" smtClean="0">
                <a:solidFill>
                  <a:srgbClr val="0000FF"/>
                </a:solidFill>
              </a:rPr>
              <a:t>（</a:t>
            </a:r>
            <a:r>
              <a:rPr lang="en-US" altLang="zh-CN" b="1" dirty="0">
                <a:solidFill>
                  <a:srgbClr val="0000FF"/>
                </a:solidFill>
              </a:rPr>
              <a:t>3</a:t>
            </a:r>
            <a:r>
              <a:rPr lang="zh-CN" altLang="zh-CN" b="1" dirty="0" smtClean="0">
                <a:solidFill>
                  <a:srgbClr val="0000FF"/>
                </a:solidFill>
              </a:rPr>
              <a:t>）复杂</a:t>
            </a:r>
            <a:r>
              <a:rPr lang="zh-CN" altLang="zh-CN" b="1" dirty="0">
                <a:solidFill>
                  <a:srgbClr val="0000FF"/>
                </a:solidFill>
              </a:rPr>
              <a:t>数据的整合、共享、交叉复用、统计、分析、学习</a:t>
            </a:r>
            <a:r>
              <a:rPr lang="zh-CN" altLang="zh-CN" b="1" dirty="0" smtClean="0">
                <a:solidFill>
                  <a:srgbClr val="0000FF"/>
                </a:solidFill>
              </a:rPr>
              <a:t>、</a:t>
            </a:r>
            <a:r>
              <a:rPr lang="zh-CN" altLang="en-US" b="1" dirty="0">
                <a:solidFill>
                  <a:srgbClr val="0000FF"/>
                </a:solidFill>
              </a:rPr>
              <a:t>目的</a:t>
            </a:r>
            <a:r>
              <a:rPr lang="zh-CN" altLang="zh-CN" b="1" u="sng" dirty="0" smtClean="0">
                <a:solidFill>
                  <a:srgbClr val="FF0000"/>
                </a:solidFill>
              </a:rPr>
              <a:t>提取出</a:t>
            </a:r>
            <a:r>
              <a:rPr lang="zh-CN" altLang="en-US" b="1" u="sng" dirty="0" smtClean="0">
                <a:solidFill>
                  <a:srgbClr val="FF0000"/>
                </a:solidFill>
              </a:rPr>
              <a:t>有效</a:t>
            </a:r>
            <a:r>
              <a:rPr lang="zh-CN" altLang="zh-CN" b="1" u="sng" dirty="0" smtClean="0">
                <a:solidFill>
                  <a:srgbClr val="FF0000"/>
                </a:solidFill>
              </a:rPr>
              <a:t>数据</a:t>
            </a:r>
            <a:r>
              <a:rPr lang="zh-CN" altLang="en-US" b="1" u="sng" dirty="0" smtClean="0">
                <a:solidFill>
                  <a:srgbClr val="FF0000"/>
                </a:solidFill>
              </a:rPr>
              <a:t>  </a:t>
            </a:r>
            <a:r>
              <a:rPr lang="en-US" altLang="zh-CN" b="1" u="sng" dirty="0" smtClean="0">
                <a:solidFill>
                  <a:srgbClr val="FF0000"/>
                </a:solidFill>
              </a:rPr>
              <a:t>…</a:t>
            </a:r>
            <a:r>
              <a:rPr lang="zh-CN" altLang="en-US" b="1" u="sng" dirty="0" smtClean="0">
                <a:solidFill>
                  <a:srgbClr val="FF0000"/>
                </a:solidFill>
              </a:rPr>
              <a:t> 突出特点</a:t>
            </a:r>
            <a:endParaRPr lang="en-US" altLang="zh-CN" b="1" u="sng" dirty="0" smtClean="0">
              <a:solidFill>
                <a:srgbClr val="FF0000"/>
              </a:solidFill>
            </a:endParaRPr>
          </a:p>
          <a:p>
            <a:pPr lvl="0"/>
            <a:r>
              <a:rPr lang="zh-CN" altLang="zh-CN" b="1" dirty="0" smtClean="0">
                <a:solidFill>
                  <a:srgbClr val="0000FF"/>
                </a:solidFill>
              </a:rPr>
              <a:t>（</a:t>
            </a:r>
            <a:r>
              <a:rPr lang="en-US" altLang="zh-CN" b="1" dirty="0">
                <a:solidFill>
                  <a:srgbClr val="0000FF"/>
                </a:solidFill>
              </a:rPr>
              <a:t>4</a:t>
            </a:r>
            <a:r>
              <a:rPr lang="zh-CN" altLang="zh-CN" b="1" dirty="0">
                <a:solidFill>
                  <a:srgbClr val="0000FF"/>
                </a:solidFill>
              </a:rPr>
              <a:t>）</a:t>
            </a:r>
            <a:r>
              <a:rPr lang="zh-CN" altLang="zh-CN" b="1" u="sng" dirty="0">
                <a:solidFill>
                  <a:srgbClr val="0000FF"/>
                </a:solidFill>
              </a:rPr>
              <a:t>形成新的</a:t>
            </a:r>
            <a:r>
              <a:rPr lang="zh-CN" altLang="zh-CN" b="1" u="sng" dirty="0">
                <a:solidFill>
                  <a:srgbClr val="FF0000"/>
                </a:solidFill>
              </a:rPr>
              <a:t>数据知识</a:t>
            </a:r>
            <a:r>
              <a:rPr lang="zh-CN" altLang="zh-CN" b="1" u="sng" dirty="0">
                <a:solidFill>
                  <a:srgbClr val="0000FF"/>
                </a:solidFill>
              </a:rPr>
              <a:t>、提升</a:t>
            </a:r>
            <a:r>
              <a:rPr lang="zh-CN" altLang="zh-CN" b="1" u="sng" dirty="0">
                <a:solidFill>
                  <a:srgbClr val="FF0000"/>
                </a:solidFill>
              </a:rPr>
              <a:t>数据价值</a:t>
            </a:r>
            <a:r>
              <a:rPr lang="zh-CN" altLang="zh-CN" b="1" u="sng" dirty="0" smtClean="0">
                <a:solidFill>
                  <a:srgbClr val="0000FF"/>
                </a:solidFill>
              </a:rPr>
              <a:t>、</a:t>
            </a:r>
            <a:r>
              <a:rPr lang="zh-CN" altLang="en-US" b="1" u="sng" dirty="0" smtClean="0">
                <a:solidFill>
                  <a:srgbClr val="0000FF"/>
                </a:solidFill>
              </a:rPr>
              <a:t>增长</a:t>
            </a:r>
            <a:r>
              <a:rPr lang="zh-CN" altLang="zh-CN" b="1" u="sng" dirty="0" smtClean="0">
                <a:solidFill>
                  <a:srgbClr val="FF0000"/>
                </a:solidFill>
              </a:rPr>
              <a:t>利润</a:t>
            </a:r>
            <a:r>
              <a:rPr lang="zh-CN" altLang="zh-CN" b="1" u="sng" dirty="0">
                <a:solidFill>
                  <a:srgbClr val="FF0000"/>
                </a:solidFill>
              </a:rPr>
              <a:t>空间</a:t>
            </a:r>
            <a:r>
              <a:rPr lang="en-US" altLang="zh-CN" b="1" u="sng" dirty="0" smtClean="0">
                <a:solidFill>
                  <a:srgbClr val="0000FF"/>
                </a:solidFill>
              </a:rPr>
              <a:t>,</a:t>
            </a:r>
            <a:r>
              <a:rPr lang="zh-CN" altLang="en-US" b="1" u="sng" dirty="0" smtClean="0">
                <a:solidFill>
                  <a:srgbClr val="FF0000"/>
                </a:solidFill>
              </a:rPr>
              <a:t>产生</a:t>
            </a:r>
            <a:r>
              <a:rPr lang="zh-CN" altLang="zh-CN" b="1" u="sng" dirty="0" smtClean="0">
                <a:solidFill>
                  <a:srgbClr val="FF0000"/>
                </a:solidFill>
              </a:rPr>
              <a:t>新</a:t>
            </a:r>
            <a:r>
              <a:rPr lang="zh-CN" altLang="en-US" b="1" u="sng" dirty="0" smtClean="0">
                <a:solidFill>
                  <a:srgbClr val="FF0000"/>
                </a:solidFill>
              </a:rPr>
              <a:t>价值</a:t>
            </a:r>
            <a:endParaRPr lang="en-US" altLang="zh-CN" b="1" u="sng" dirty="0" smtClean="0">
              <a:solidFill>
                <a:srgbClr val="FF0000"/>
              </a:solidFill>
            </a:endParaRPr>
          </a:p>
          <a:p>
            <a:pPr lvl="0"/>
            <a:r>
              <a:rPr lang="zh-CN" altLang="en-US" b="1" dirty="0" smtClean="0">
                <a:solidFill>
                  <a:srgbClr val="0000FF"/>
                </a:solidFill>
              </a:rPr>
              <a:t>（</a:t>
            </a:r>
            <a:r>
              <a:rPr lang="en-US" altLang="zh-CN" b="1" dirty="0" smtClean="0">
                <a:solidFill>
                  <a:srgbClr val="0000FF"/>
                </a:solidFill>
              </a:rPr>
              <a:t>5</a:t>
            </a:r>
            <a:r>
              <a:rPr lang="zh-CN" altLang="en-US" b="1" dirty="0" smtClean="0">
                <a:solidFill>
                  <a:srgbClr val="0000FF"/>
                </a:solidFill>
              </a:rPr>
              <a:t>）</a:t>
            </a:r>
            <a:r>
              <a:rPr lang="zh-CN" altLang="zh-CN" b="1" dirty="0" smtClean="0">
                <a:solidFill>
                  <a:srgbClr val="0000FF"/>
                </a:solidFill>
              </a:rPr>
              <a:t>数据</a:t>
            </a:r>
            <a:r>
              <a:rPr lang="zh-CN" altLang="zh-CN" b="1" dirty="0">
                <a:solidFill>
                  <a:srgbClr val="0000FF"/>
                </a:solidFill>
              </a:rPr>
              <a:t>具有智能学习、分析能力，可以与普通数据分离</a:t>
            </a:r>
            <a:endParaRPr lang="zh-CN" altLang="zh-CN" dirty="0">
              <a:solidFill>
                <a:srgbClr val="0000FF"/>
              </a:solidFill>
            </a:endParaRPr>
          </a:p>
          <a:p>
            <a:r>
              <a:rPr lang="zh-CN" altLang="en-US" b="1" dirty="0" smtClean="0">
                <a:solidFill>
                  <a:srgbClr val="0000FF"/>
                </a:solidFill>
              </a:rPr>
              <a:t>（</a:t>
            </a:r>
            <a:r>
              <a:rPr lang="en-US" altLang="zh-CN" b="1" dirty="0" smtClean="0">
                <a:solidFill>
                  <a:srgbClr val="0000FF"/>
                </a:solidFill>
              </a:rPr>
              <a:t>6</a:t>
            </a:r>
            <a:r>
              <a:rPr lang="zh-CN" altLang="en-US" b="1" dirty="0" smtClean="0">
                <a:solidFill>
                  <a:srgbClr val="0000FF"/>
                </a:solidFill>
              </a:rPr>
              <a:t>）</a:t>
            </a:r>
            <a:r>
              <a:rPr lang="zh-CN" altLang="zh-CN" b="1" dirty="0" smtClean="0">
                <a:solidFill>
                  <a:srgbClr val="0000FF"/>
                </a:solidFill>
              </a:rPr>
              <a:t>数据</a:t>
            </a:r>
            <a:r>
              <a:rPr lang="zh-CN" altLang="zh-CN" b="1" dirty="0">
                <a:solidFill>
                  <a:srgbClr val="0000FF"/>
                </a:solidFill>
              </a:rPr>
              <a:t>具有</a:t>
            </a:r>
            <a:r>
              <a:rPr lang="zh-CN" altLang="zh-CN" b="1" u="sng" dirty="0" smtClean="0">
                <a:solidFill>
                  <a:srgbClr val="FF0000"/>
                </a:solidFill>
              </a:rPr>
              <a:t>现实</a:t>
            </a:r>
            <a:r>
              <a:rPr lang="zh-CN" altLang="en-US" b="1" u="sng" dirty="0" smtClean="0">
                <a:solidFill>
                  <a:srgbClr val="FF0000"/>
                </a:solidFill>
              </a:rPr>
              <a:t>生活价值      </a:t>
            </a:r>
            <a:r>
              <a:rPr lang="zh-CN" altLang="en-US" b="1" dirty="0" smtClean="0">
                <a:solidFill>
                  <a:srgbClr val="FF0000"/>
                </a:solidFill>
              </a:rPr>
              <a:t>研究的目的</a:t>
            </a:r>
            <a:endParaRPr lang="zh-CN" altLang="zh-CN" b="1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431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纸张">
  <a:themeElements>
    <a:clrScheme name="纸张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纸张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纸张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22265</TotalTime>
  <Words>2789</Words>
  <Application>Microsoft Office PowerPoint</Application>
  <PresentationFormat>全屏显示(4:3)</PresentationFormat>
  <Paragraphs>433</Paragraphs>
  <Slides>59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59</vt:i4>
      </vt:variant>
    </vt:vector>
  </HeadingPairs>
  <TitlesOfParts>
    <vt:vector size="61" baseType="lpstr">
      <vt:lpstr>Office 主题​​</vt:lpstr>
      <vt:lpstr>纸张</vt:lpstr>
      <vt:lpstr> </vt:lpstr>
      <vt:lpstr> 第一部分   大数据简介  </vt:lpstr>
      <vt:lpstr>1.1、大数据产业发展的基础  超大规模计算机 分布式存储、计算 数据中心兴起 大数据奠定了基础 </vt:lpstr>
      <vt:lpstr>PowerPoint 演示文稿</vt:lpstr>
      <vt:lpstr>1.2、数据 </vt:lpstr>
      <vt:lpstr>计算机键盘对应值</vt:lpstr>
      <vt:lpstr>PowerPoint 演示文稿</vt:lpstr>
      <vt:lpstr>1.3大数据 </vt:lpstr>
      <vt:lpstr> 1.4大数据特点</vt:lpstr>
      <vt:lpstr> 1.5大数据分析的种类</vt:lpstr>
      <vt:lpstr>1.5.1密度聚类分析</vt:lpstr>
      <vt:lpstr>1.5. 2序列模式分析</vt:lpstr>
      <vt:lpstr>1.5. 3快速聚类分析</vt:lpstr>
      <vt:lpstr>数据本身不一定是关键 相关联的数据成为决定因素</vt:lpstr>
      <vt:lpstr>1.5. 4 、层次聚类分析</vt:lpstr>
      <vt:lpstr>1.5. 5关联分析与聚类分析</vt:lpstr>
      <vt:lpstr>1.5. 6其他分析种类</vt:lpstr>
      <vt:lpstr>1.6   大数据安全</vt:lpstr>
      <vt:lpstr>PowerPoint 演示文稿</vt:lpstr>
      <vt:lpstr>PowerPoint 演示文稿</vt:lpstr>
      <vt:lpstr>例：政府审计大数据案例</vt:lpstr>
      <vt:lpstr> </vt:lpstr>
      <vt:lpstr>建立数学模型</vt:lpstr>
      <vt:lpstr>PowerPoint 演示文稿</vt:lpstr>
      <vt:lpstr>1.7、大数据误区 </vt:lpstr>
      <vt:lpstr>数据的单位（计量）</vt:lpstr>
      <vt:lpstr>大数据与统计</vt:lpstr>
      <vt:lpstr>1.8研究大数据 流程</vt:lpstr>
      <vt:lpstr>PowerPoint 演示文稿</vt:lpstr>
      <vt:lpstr>第二部分 盐业大数据  第一篇 盐业数据源  </vt:lpstr>
      <vt:lpstr>2.1.1企业数据源的重要性</vt:lpstr>
      <vt:lpstr>2.1.2盐业有哪些数据源</vt:lpstr>
      <vt:lpstr>2.1.3 从专业角度看数据源项结构 产品数据源项结构</vt:lpstr>
      <vt:lpstr> 区域人口数据源项  （外部）</vt:lpstr>
      <vt:lpstr>客户信息管理数据源</vt:lpstr>
      <vt:lpstr>2.1.4 行业数据源管理子系统</vt:lpstr>
      <vt:lpstr>2.1.5 企业信息化优势</vt:lpstr>
      <vt:lpstr>2.1.6大数据让商业秘密不复存在</vt:lpstr>
      <vt:lpstr>PowerPoint 演示文稿</vt:lpstr>
      <vt:lpstr>2.1.7 如何占领行业信息的制高点</vt:lpstr>
      <vt:lpstr>第二部分盐业大数据   第二篇盐业与大数据探讨 </vt:lpstr>
      <vt:lpstr>2.2.1 盐业信息化规划</vt:lpstr>
      <vt:lpstr>2.2.2 盐业信息源的来源</vt:lpstr>
      <vt:lpstr>2.2.3盐业信息源的数据分析与利用   </vt:lpstr>
      <vt:lpstr>2.2.4 盐业数据的价值如何体现</vt:lpstr>
      <vt:lpstr>2.2.5 探讨企业数据源价值</vt:lpstr>
      <vt:lpstr>探讨企业数据源价值</vt:lpstr>
      <vt:lpstr>PowerPoint 演示文稿</vt:lpstr>
      <vt:lpstr>2.2.6 探讨食盐销售的数学模型</vt:lpstr>
      <vt:lpstr>2.2.7数据挖掘</vt:lpstr>
      <vt:lpstr>2.2.8大数据研究带来的结果</vt:lpstr>
      <vt:lpstr>PowerPoint 演示文稿</vt:lpstr>
      <vt:lpstr>第三部分</vt:lpstr>
      <vt:lpstr>3.1企业数字化是必由之路</vt:lpstr>
      <vt:lpstr>3.2盐企发展需要大数据</vt:lpstr>
      <vt:lpstr>3.3 大数据分析 盐在盐企的地位</vt:lpstr>
      <vt:lpstr>3.4盐业是企业发展事业的基础</vt:lpstr>
      <vt:lpstr>PowerPoint 演示文稿</vt:lpstr>
      <vt:lpstr>PowerPoint 演示文稿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hejk</dc:creator>
  <cp:lastModifiedBy>hejk</cp:lastModifiedBy>
  <cp:revision>760</cp:revision>
  <dcterms:created xsi:type="dcterms:W3CDTF">2021-02-21T03:17:34Z</dcterms:created>
  <dcterms:modified xsi:type="dcterms:W3CDTF">2021-11-25T03:57:49Z</dcterms:modified>
</cp:coreProperties>
</file>